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2"/>
  </p:handoutMasterIdLst>
  <p:sldIdLst>
    <p:sldId id="454" r:id="rId3"/>
    <p:sldId id="432" r:id="rId5"/>
    <p:sldId id="583" r:id="rId6"/>
    <p:sldId id="363" r:id="rId7"/>
    <p:sldId id="680" r:id="rId8"/>
    <p:sldId id="681" r:id="rId9"/>
    <p:sldId id="679" r:id="rId10"/>
    <p:sldId id="682" r:id="rId11"/>
    <p:sldId id="684" r:id="rId12"/>
    <p:sldId id="683" r:id="rId13"/>
    <p:sldId id="685" r:id="rId14"/>
    <p:sldId id="686" r:id="rId15"/>
    <p:sldId id="687" r:id="rId16"/>
    <p:sldId id="688" r:id="rId17"/>
    <p:sldId id="689" r:id="rId18"/>
    <p:sldId id="690" r:id="rId19"/>
    <p:sldId id="692" r:id="rId20"/>
    <p:sldId id="691" r:id="rId21"/>
    <p:sldId id="693" r:id="rId22"/>
    <p:sldId id="459" r:id="rId23"/>
    <p:sldId id="533" r:id="rId24"/>
    <p:sldId id="534" r:id="rId25"/>
    <p:sldId id="695" r:id="rId26"/>
    <p:sldId id="696" r:id="rId27"/>
    <p:sldId id="697" r:id="rId28"/>
    <p:sldId id="698" r:id="rId29"/>
    <p:sldId id="460" r:id="rId30"/>
    <p:sldId id="699" r:id="rId31"/>
    <p:sldId id="545" r:id="rId32"/>
    <p:sldId id="451" r:id="rId33"/>
    <p:sldId id="700" r:id="rId34"/>
    <p:sldId id="701" r:id="rId35"/>
    <p:sldId id="702" r:id="rId36"/>
    <p:sldId id="703" r:id="rId37"/>
    <p:sldId id="704" r:id="rId38"/>
    <p:sldId id="705" r:id="rId39"/>
    <p:sldId id="706" r:id="rId40"/>
    <p:sldId id="707" r:id="rId41"/>
    <p:sldId id="735" r:id="rId42"/>
    <p:sldId id="736" r:id="rId43"/>
    <p:sldId id="737" r:id="rId44"/>
    <p:sldId id="738" r:id="rId45"/>
    <p:sldId id="739" r:id="rId46"/>
    <p:sldId id="740" r:id="rId47"/>
    <p:sldId id="741" r:id="rId48"/>
    <p:sldId id="742" r:id="rId49"/>
    <p:sldId id="743" r:id="rId50"/>
    <p:sldId id="455" r:id="rId51"/>
  </p:sldIdLst>
  <p:sldSz cx="9144000" cy="5143500" type="screen16x9"/>
  <p:notesSz cx="6858000" cy="9144000"/>
  <p:custDataLst>
    <p:tags r:id="rId56"/>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6" userDrawn="1">
          <p15:clr>
            <a:srgbClr val="A4A3A4"/>
          </p15:clr>
        </p15:guide>
        <p15:guide id="2" orient="horz" pos="103" userDrawn="1">
          <p15:clr>
            <a:srgbClr val="A4A3A4"/>
          </p15:clr>
        </p15:guide>
        <p15:guide id="3" orient="horz" pos="1751" userDrawn="1">
          <p15:clr>
            <a:srgbClr val="A4A3A4"/>
          </p15:clr>
        </p15:guide>
        <p15:guide id="4" pos="222" userDrawn="1">
          <p15:clr>
            <a:srgbClr val="A4A3A4"/>
          </p15:clr>
        </p15:guide>
        <p15:guide id="5" pos="15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E4864"/>
    <a:srgbClr val="5B5A7B"/>
    <a:srgbClr val="E0E0E0"/>
    <a:srgbClr val="EFEFEF"/>
    <a:srgbClr val="10327B"/>
    <a:srgbClr val="FAFAFA"/>
    <a:srgbClr val="FDFDFD"/>
    <a:srgbClr val="838E63"/>
    <a:srgbClr val="2750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88" autoAdjust="0"/>
    <p:restoredTop sz="94303" autoAdjust="0"/>
  </p:normalViewPr>
  <p:slideViewPr>
    <p:cSldViewPr snapToGrid="0" showGuides="1">
      <p:cViewPr varScale="1">
        <p:scale>
          <a:sx n="83" d="100"/>
          <a:sy n="83" d="100"/>
        </p:scale>
        <p:origin x="-78" y="-1326"/>
      </p:cViewPr>
      <p:guideLst>
        <p:guide orient="horz" pos="2176"/>
        <p:guide orient="horz" pos="103"/>
        <p:guide orient="horz" pos="1751"/>
        <p:guide pos="222"/>
        <p:guide pos="1511"/>
      </p:guideLst>
    </p:cSldViewPr>
  </p:slideViewPr>
  <p:notesTextViewPr>
    <p:cViewPr>
      <p:scale>
        <a:sx n="1" d="1"/>
        <a:sy n="1" d="1"/>
      </p:scale>
      <p:origin x="0" y="0"/>
    </p:cViewPr>
  </p:notesTextViewPr>
  <p:sorterViewPr>
    <p:cViewPr>
      <p:scale>
        <a:sx n="186" d="100"/>
        <a:sy n="186" d="100"/>
      </p:scale>
      <p:origin x="0" y="0"/>
    </p:cViewPr>
  </p:sorterViewPr>
  <p:notesViewPr>
    <p:cSldViewPr snapToGrid="0">
      <p:cViewPr varScale="1">
        <p:scale>
          <a:sx n="65" d="100"/>
          <a:sy n="65" d="100"/>
        </p:scale>
        <p:origin x="2227" y="43"/>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gs" Target="tags/tag34.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DC7E0A-FE25-4298-B2A5-F81E4409DC3D}"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404E8C-F5F4-4E78-B894-8ABE74AB9AB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DB2BC2-E36F-4014-826D-67C3AA5D550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64EC1F-4C1A-4575-A29E-535B091AA9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AEF561-1CE8-4551-907F-E7F8CF8634D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AEF561-1CE8-4551-907F-E7F8CF8634D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AEF561-1CE8-4551-907F-E7F8CF8634D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AEF561-1CE8-4551-907F-E7F8CF8634D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AEF561-1CE8-4551-907F-E7F8CF8634D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10F7005-9383-42C0-A374-E507AD6B23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EA4E-3D33-45DE-B4D9-3F7D650B8951}" type="slidenum">
              <a:rPr lang="zh-CN" altLang="en-US" smtClean="0"/>
            </a:fld>
            <a:endParaRPr lang="zh-CN" altLang="en-US"/>
          </a:p>
        </p:txBody>
      </p:sp>
    </p:spTree>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10F7005-9383-42C0-A374-E507AD6B23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EA4E-3D33-45DE-B4D9-3F7D650B8951}" type="slidenum">
              <a:rPr lang="zh-CN" altLang="en-US" smtClean="0"/>
            </a:fld>
            <a:endParaRPr lang="zh-CN" altLang="en-US"/>
          </a:p>
        </p:txBody>
      </p:sp>
    </p:spTree>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10F7005-9383-42C0-A374-E507AD6B23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EA4E-3D33-45DE-B4D9-3F7D650B8951}" type="slidenum">
              <a:rPr lang="zh-CN" altLang="en-US" smtClean="0"/>
            </a:fld>
            <a:endParaRPr lang="zh-CN" altLang="en-US"/>
          </a:p>
        </p:txBody>
      </p:sp>
    </p:spTree>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grpSp>
        <p:nvGrpSpPr>
          <p:cNvPr id="14" name="组合 13"/>
          <p:cNvGrpSpPr/>
          <p:nvPr userDrawn="1"/>
        </p:nvGrpSpPr>
        <p:grpSpPr>
          <a:xfrm>
            <a:off x="337511" y="183664"/>
            <a:ext cx="528375" cy="484787"/>
            <a:chOff x="337511" y="183664"/>
            <a:chExt cx="528375" cy="484787"/>
          </a:xfrm>
        </p:grpSpPr>
        <p:sp>
          <p:nvSpPr>
            <p:cNvPr id="15" name="椭圆 14"/>
            <p:cNvSpPr/>
            <p:nvPr/>
          </p:nvSpPr>
          <p:spPr>
            <a:xfrm>
              <a:off x="359098" y="183664"/>
              <a:ext cx="484788" cy="484787"/>
            </a:xfrm>
            <a:prstGeom prst="ellipse">
              <a:avLst/>
            </a:prstGeom>
            <a:no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15499" y="237042"/>
              <a:ext cx="378031" cy="37803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729509" y="186824"/>
              <a:ext cx="112907" cy="112907"/>
            </a:xfrm>
            <a:prstGeom prst="ellipse">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37511" y="278417"/>
              <a:ext cx="82915" cy="82915"/>
            </a:xfrm>
            <a:prstGeom prst="ellipse">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15499" y="581071"/>
              <a:ext cx="63760" cy="63760"/>
            </a:xfrm>
            <a:prstGeom prst="ellipse">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99881" y="485964"/>
              <a:ext cx="66005" cy="66005"/>
            </a:xfrm>
            <a:prstGeom prst="ellipse">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1" name="Picture Placeholder 7"/>
          <p:cNvSpPr>
            <a:spLocks noGrp="1"/>
          </p:cNvSpPr>
          <p:nvPr>
            <p:ph type="pic" sz="quarter" idx="12"/>
          </p:nvPr>
        </p:nvSpPr>
        <p:spPr>
          <a:xfrm>
            <a:off x="4921458" y="781003"/>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Arial Unicode MS" panose="020B0604020202020204" pitchFamily="34" charset="-122"/>
              </a:defRPr>
            </a:lvl1pPr>
          </a:lstStyle>
          <a:p>
            <a:pPr marL="0" lvl="0" algn="ctr"/>
            <a:endParaRPr lang="en-US" dirty="0"/>
          </a:p>
        </p:txBody>
      </p:sp>
      <p:sp>
        <p:nvSpPr>
          <p:cNvPr id="22" name="Picture Placeholder 7"/>
          <p:cNvSpPr>
            <a:spLocks noGrp="1"/>
          </p:cNvSpPr>
          <p:nvPr>
            <p:ph type="pic" sz="quarter" idx="13"/>
          </p:nvPr>
        </p:nvSpPr>
        <p:spPr>
          <a:xfrm>
            <a:off x="6824904" y="2328028"/>
            <a:ext cx="1836773" cy="251906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Arial Unicode MS" panose="020B0604020202020204" pitchFamily="34" charset="-122"/>
              </a:defRPr>
            </a:lvl1pPr>
          </a:lstStyle>
          <a:p>
            <a:pPr marL="0" lvl="0" algn="ctr"/>
            <a:endParaRPr lang="en-US" dirty="0"/>
          </a:p>
        </p:txBody>
      </p:sp>
      <p:sp>
        <p:nvSpPr>
          <p:cNvPr id="23" name="Picture Placeholder 7"/>
          <p:cNvSpPr>
            <a:spLocks noGrp="1"/>
          </p:cNvSpPr>
          <p:nvPr>
            <p:ph type="pic" sz="quarter" idx="14"/>
          </p:nvPr>
        </p:nvSpPr>
        <p:spPr>
          <a:xfrm>
            <a:off x="6824904" y="777552"/>
            <a:ext cx="1836773" cy="14733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Arial Unicode MS" panose="020B0604020202020204" pitchFamily="34" charset="-122"/>
              </a:defRPr>
            </a:lvl1pPr>
          </a:lstStyle>
          <a:p>
            <a:pPr marL="0" lvl="0" algn="ctr"/>
            <a:endParaRPr lang="en-US" dirty="0"/>
          </a:p>
        </p:txBody>
      </p:sp>
      <p:sp>
        <p:nvSpPr>
          <p:cNvPr id="24" name="Picture Placeholder 7"/>
          <p:cNvSpPr>
            <a:spLocks noGrp="1"/>
          </p:cNvSpPr>
          <p:nvPr>
            <p:ph type="pic" sz="quarter" idx="15"/>
          </p:nvPr>
        </p:nvSpPr>
        <p:spPr>
          <a:xfrm>
            <a:off x="4921458" y="2911151"/>
            <a:ext cx="1836773" cy="193594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Arial Unicode MS" panose="020B0604020202020204" pitchFamily="34" charset="-122"/>
              </a:defRPr>
            </a:lvl1pPr>
          </a:lstStyle>
          <a:p>
            <a:pPr marL="0" lvl="0" algn="ctr"/>
            <a:endParaRPr lang="en-US" dirty="0"/>
          </a:p>
        </p:txBody>
      </p:sp>
    </p:spTree>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19" name="Picture Placeholder 7"/>
          <p:cNvSpPr>
            <a:spLocks noGrp="1"/>
          </p:cNvSpPr>
          <p:nvPr>
            <p:ph type="pic" sz="quarter" idx="12"/>
          </p:nvPr>
        </p:nvSpPr>
        <p:spPr>
          <a:xfrm>
            <a:off x="842416" y="1443476"/>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Arial Unicode MS" panose="020B0604020202020204" pitchFamily="34" charset="-122"/>
              </a:defRPr>
            </a:lvl1pPr>
          </a:lstStyle>
          <a:p>
            <a:pPr marL="0" lvl="0" algn="ctr"/>
            <a:endParaRPr lang="en-US" dirty="0"/>
          </a:p>
        </p:txBody>
      </p:sp>
      <p:sp>
        <p:nvSpPr>
          <p:cNvPr id="20" name="Picture Placeholder 7"/>
          <p:cNvSpPr>
            <a:spLocks noGrp="1"/>
          </p:cNvSpPr>
          <p:nvPr>
            <p:ph type="pic" sz="quarter" idx="13"/>
          </p:nvPr>
        </p:nvSpPr>
        <p:spPr>
          <a:xfrm>
            <a:off x="2773829" y="1443476"/>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Arial Unicode MS" panose="020B0604020202020204" pitchFamily="34" charset="-122"/>
              </a:defRPr>
            </a:lvl1pPr>
          </a:lstStyle>
          <a:p>
            <a:pPr marL="0" lvl="0" algn="ctr"/>
            <a:endParaRPr lang="en-US" dirty="0"/>
          </a:p>
        </p:txBody>
      </p:sp>
      <p:sp>
        <p:nvSpPr>
          <p:cNvPr id="25" name="Picture Placeholder 7"/>
          <p:cNvSpPr>
            <a:spLocks noGrp="1"/>
          </p:cNvSpPr>
          <p:nvPr>
            <p:ph type="pic" sz="quarter" idx="14"/>
          </p:nvPr>
        </p:nvSpPr>
        <p:spPr>
          <a:xfrm>
            <a:off x="4705242" y="1443476"/>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Arial Unicode MS" panose="020B0604020202020204" pitchFamily="34" charset="-122"/>
              </a:defRPr>
            </a:lvl1pPr>
          </a:lstStyle>
          <a:p>
            <a:pPr marL="0" lvl="0" algn="ctr"/>
            <a:endParaRPr lang="en-US" dirty="0"/>
          </a:p>
        </p:txBody>
      </p:sp>
      <p:sp>
        <p:nvSpPr>
          <p:cNvPr id="26" name="Picture Placeholder 7"/>
          <p:cNvSpPr>
            <a:spLocks noGrp="1"/>
          </p:cNvSpPr>
          <p:nvPr>
            <p:ph type="pic" sz="quarter" idx="15"/>
          </p:nvPr>
        </p:nvSpPr>
        <p:spPr>
          <a:xfrm>
            <a:off x="6636655" y="1443475"/>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Arial Unicode MS" panose="020B0604020202020204" pitchFamily="34" charset="-122"/>
              </a:defRPr>
            </a:lvl1pPr>
          </a:lstStyle>
          <a:p>
            <a:pPr marL="0" lvl="0" algn="ctr"/>
            <a:endParaRPr lang="en-US" dirty="0"/>
          </a:p>
        </p:txBody>
      </p:sp>
    </p:spTree>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19" name="Picture Placeholder 7"/>
          <p:cNvSpPr>
            <a:spLocks noGrp="1"/>
          </p:cNvSpPr>
          <p:nvPr>
            <p:ph type="pic" sz="quarter" idx="12"/>
          </p:nvPr>
        </p:nvSpPr>
        <p:spPr>
          <a:xfrm>
            <a:off x="337511" y="1088314"/>
            <a:ext cx="8499413" cy="273486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Arial Unicode MS" panose="020B0604020202020204" pitchFamily="34" charset="-122"/>
              </a:defRPr>
            </a:lvl1pPr>
          </a:lstStyle>
          <a:p>
            <a:pPr marL="0" lvl="0" algn="ctr"/>
            <a:endParaRPr lang="en-US" dirty="0"/>
          </a:p>
        </p:txBody>
      </p:sp>
    </p:spTree>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10F7005-9383-42C0-A374-E507AD6B23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EA4E-3D33-45DE-B4D9-3F7D650B8951}" type="slidenum">
              <a:rPr lang="zh-CN" altLang="en-US" smtClean="0"/>
            </a:fld>
            <a:endParaRPr lang="zh-CN" altLang="en-US"/>
          </a:p>
        </p:txBody>
      </p:sp>
    </p:spTree>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10F7005-9383-42C0-A374-E507AD6B23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EA4E-3D33-45DE-B4D9-3F7D650B8951}" type="slidenum">
              <a:rPr lang="zh-CN" altLang="en-US" smtClean="0"/>
            </a:fld>
            <a:endParaRPr lang="zh-CN" altLang="en-US"/>
          </a:p>
        </p:txBody>
      </p:sp>
    </p:spTree>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10F7005-9383-42C0-A374-E507AD6B23E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95EA4E-3D33-45DE-B4D9-3F7D650B8951}" type="slidenum">
              <a:rPr lang="zh-CN" altLang="en-US" smtClean="0"/>
            </a:fld>
            <a:endParaRPr lang="zh-CN" altLang="en-US"/>
          </a:p>
        </p:txBody>
      </p:sp>
    </p:spTree>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6302118" y="2944975"/>
            <a:ext cx="775136" cy="230832"/>
          </a:xfrm>
          <a:prstGeom prst="rect">
            <a:avLst/>
          </a:prstGeom>
        </p:spPr>
        <p:txBody>
          <a:bodyPr wrap="square">
            <a:spAutoFit/>
          </a:bodyPr>
          <a:lstStyle/>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
        <p:nvSpPr>
          <p:cNvPr id="2" name="标题 1"/>
          <p:cNvSpPr>
            <a:spLocks noGrp="1"/>
          </p:cNvSpPr>
          <p:nvPr>
            <p:ph type="title"/>
          </p:nvPr>
        </p:nvSpPr>
        <p:spPr>
          <a:xfrm>
            <a:off x="630238" y="274638"/>
            <a:ext cx="7886700" cy="99377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1879600"/>
            <a:ext cx="3868737" cy="27622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600"/>
            <a:ext cx="3887788" cy="276225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F10F7005-9383-42C0-A374-E507AD6B23E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495EA4E-3D33-45DE-B4D9-3F7D650B8951}" type="slidenum">
              <a:rPr lang="zh-CN" altLang="en-US" smtClean="0"/>
            </a:fld>
            <a:endParaRPr lang="zh-CN" altLang="en-US"/>
          </a:p>
        </p:txBody>
      </p:sp>
    </p:spTree>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10F7005-9383-42C0-A374-E507AD6B23E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495EA4E-3D33-45DE-B4D9-3F7D650B8951}" type="slidenum">
              <a:rPr lang="zh-CN" altLang="en-US" smtClean="0"/>
            </a:fld>
            <a:endParaRPr lang="zh-CN" altLang="en-US"/>
          </a:p>
        </p:txBody>
      </p:sp>
    </p:spTree>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0F7005-9383-42C0-A374-E507AD6B23E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495EA4E-3D33-45DE-B4D9-3F7D650B8951}" type="slidenum">
              <a:rPr lang="zh-CN" altLang="en-US" smtClean="0"/>
            </a:fld>
            <a:endParaRPr lang="zh-CN" altLang="en-US"/>
          </a:p>
        </p:txBody>
      </p:sp>
    </p:spTree>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10F7005-9383-42C0-A374-E507AD6B23E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95EA4E-3D33-45DE-B4D9-3F7D650B8951}" type="slidenum">
              <a:rPr lang="zh-CN" altLang="en-US" smtClean="0"/>
            </a:fld>
            <a:endParaRPr lang="zh-CN" altLang="en-US"/>
          </a:p>
        </p:txBody>
      </p:sp>
    </p:spTree>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10F7005-9383-42C0-A374-E507AD6B23E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95EA4E-3D33-45DE-B4D9-3F7D650B8951}" type="slidenum">
              <a:rPr lang="zh-CN" altLang="en-US" smtClean="0"/>
            </a:fld>
            <a:endParaRPr lang="zh-CN" altLang="en-US"/>
          </a:p>
        </p:txBody>
      </p:sp>
    </p:spTree>
  </p:cSld>
  <p:clrMapOvr>
    <a:masterClrMapping/>
  </p:clrMapOvr>
  <p:transition spd="slow">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1.jpeg"/><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0" y="1255"/>
            <a:ext cx="9144000" cy="5140990"/>
          </a:xfrm>
          <a:prstGeom prst="rect">
            <a:avLst/>
          </a:prstGeom>
        </p:spPr>
      </p:pic>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F10F7005-9383-42C0-A374-E507AD6B23EE}"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9495EA4E-3D33-45DE-B4D9-3F7D650B895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ransition spd="slow">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2.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jpeg"/><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jpeg"/><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png"/><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7.xml"/><Relationship Id="rId4" Type="http://schemas.openxmlformats.org/officeDocument/2006/relationships/image" Target="../media/image11.jpeg"/><Relationship Id="rId3" Type="http://schemas.openxmlformats.org/officeDocument/2006/relationships/tags" Target="../tags/tag16.xml"/><Relationship Id="rId2" Type="http://schemas.openxmlformats.org/officeDocument/2006/relationships/hyperlink" Target="http://bbs.chinaacc.com/forum-3-7/topic-3536466.html" TargetMode="External"/><Relationship Id="rId1" Type="http://schemas.openxmlformats.org/officeDocument/2006/relationships/tags" Target="../tags/tag15.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7.xml"/><Relationship Id="rId4" Type="http://schemas.openxmlformats.org/officeDocument/2006/relationships/image" Target="../media/image12.jpeg"/><Relationship Id="rId3" Type="http://schemas.openxmlformats.org/officeDocument/2006/relationships/tags" Target="../tags/tag18.xml"/><Relationship Id="rId2" Type="http://schemas.openxmlformats.org/officeDocument/2006/relationships/hyperlink" Target="http://bbs.chinaacc.com/forum-3-7/topic-3536466.html" TargetMode="External"/><Relationship Id="rId1" Type="http://schemas.openxmlformats.org/officeDocument/2006/relationships/tags" Target="../tags/tag17.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7.xml"/><Relationship Id="rId4" Type="http://schemas.openxmlformats.org/officeDocument/2006/relationships/image" Target="../media/image13.jpeg"/><Relationship Id="rId3" Type="http://schemas.openxmlformats.org/officeDocument/2006/relationships/tags" Target="../tags/tag20.xml"/><Relationship Id="rId2" Type="http://schemas.openxmlformats.org/officeDocument/2006/relationships/hyperlink" Target="http://bbs.chinaacc.com/forum-3-7/topic-3536466.html" TargetMode="Externa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7.xml"/><Relationship Id="rId4" Type="http://schemas.openxmlformats.org/officeDocument/2006/relationships/image" Target="../media/image14.jpeg"/><Relationship Id="rId3" Type="http://schemas.openxmlformats.org/officeDocument/2006/relationships/tags" Target="../tags/tag22.xml"/><Relationship Id="rId2" Type="http://schemas.openxmlformats.org/officeDocument/2006/relationships/hyperlink" Target="http://bbs.chinaacc.com/forum-3-7/topic-3536466.html" TargetMode="External"/><Relationship Id="rId1" Type="http://schemas.openxmlformats.org/officeDocument/2006/relationships/tags" Target="../tags/tag21.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7.xml"/><Relationship Id="rId4" Type="http://schemas.openxmlformats.org/officeDocument/2006/relationships/image" Target="../media/image15.jpeg"/><Relationship Id="rId3" Type="http://schemas.openxmlformats.org/officeDocument/2006/relationships/tags" Target="../tags/tag24.xml"/><Relationship Id="rId2" Type="http://schemas.openxmlformats.org/officeDocument/2006/relationships/hyperlink" Target="http://bbs.chinaacc.com/forum-3-7/topic-3536466.html" TargetMode="Externa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9" Type="http://schemas.openxmlformats.org/officeDocument/2006/relationships/hyperlink" Target="#&#21171;&#21153;&#36153;&#21457;&#25918;&#34920;!A1" TargetMode="External"/><Relationship Id="rId8" Type="http://schemas.openxmlformats.org/officeDocument/2006/relationships/hyperlink" Target="#&#36710;&#36742;&#34892;&#39542;&#30331;&#35760;&#34920;!A1" TargetMode="External"/><Relationship Id="rId7" Type="http://schemas.openxmlformats.org/officeDocument/2006/relationships/hyperlink" Target="#&#19994;&#21153;&#24037;&#20316;&#39184;&#25253;&#38144;&#21333;!A1" TargetMode="External"/><Relationship Id="rId6" Type="http://schemas.openxmlformats.org/officeDocument/2006/relationships/hyperlink" Target="#&#20986;&#24046;&#23457;&#25209;&#34920;!A1" TargetMode="External"/><Relationship Id="rId5" Type="http://schemas.openxmlformats.org/officeDocument/2006/relationships/hyperlink" Target="#&#24046;&#26053;&#36153;&#25253;&#38144;&#21333;!A1" TargetMode="External"/><Relationship Id="rId4" Type="http://schemas.openxmlformats.org/officeDocument/2006/relationships/hyperlink" Target="#&#20184;&#27454;&#30003;&#35831;&#21333;!A1" TargetMode="External"/><Relationship Id="rId3" Type="http://schemas.openxmlformats.org/officeDocument/2006/relationships/hyperlink" Target="#&#20511;&#27454;&#30003;&#35831;&#21333;!A1" TargetMode="External"/><Relationship Id="rId2" Type="http://schemas.openxmlformats.org/officeDocument/2006/relationships/hyperlink" Target="#&#36153;&#29992;&#25253;&#38144;&#21333;!A1" TargetMode="External"/><Relationship Id="rId12" Type="http://schemas.openxmlformats.org/officeDocument/2006/relationships/notesSlide" Target="../notesSlides/notesSlide20.xml"/><Relationship Id="rId11" Type="http://schemas.openxmlformats.org/officeDocument/2006/relationships/slideLayout" Target="../slideLayouts/slideLayout12.xml"/><Relationship Id="rId10" Type="http://schemas.openxmlformats.org/officeDocument/2006/relationships/hyperlink" Target="#&#21457;&#31080;&#31896;&#36148;&#39029;!A1" TargetMode="External"/><Relationship Id="rId1" Type="http://schemas.openxmlformats.org/officeDocument/2006/relationships/tags" Target="../tags/tag2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0" Type="http://schemas.openxmlformats.org/officeDocument/2006/relationships/notesSlide" Target="../notesSlides/notesSlide40.xml"/><Relationship Id="rId1" Type="http://schemas.openxmlformats.org/officeDocument/2006/relationships/tags" Target="../tags/tag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279226" y="4612002"/>
            <a:ext cx="519193" cy="94600"/>
            <a:chOff x="3510366" y="-2733"/>
            <a:chExt cx="1300959" cy="237042"/>
          </a:xfrm>
        </p:grpSpPr>
        <p:sp>
          <p:nvSpPr>
            <p:cNvPr id="46" name="椭圆 45"/>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9" name="PA_椭圆 18"/>
          <p:cNvSpPr/>
          <p:nvPr>
            <p:custDataLst>
              <p:tags r:id="rId1"/>
            </p:custDataLst>
          </p:nvPr>
        </p:nvSpPr>
        <p:spPr>
          <a:xfrm>
            <a:off x="3489294" y="128717"/>
            <a:ext cx="2018818" cy="2018816"/>
          </a:xfrm>
          <a:prstGeom prst="ellipse">
            <a:avLst/>
          </a:prstGeom>
          <a:noFill/>
          <a:ln w="9525">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PA_椭圆 20"/>
          <p:cNvSpPr/>
          <p:nvPr>
            <p:custDataLst>
              <p:tags r:id="rId2"/>
            </p:custDataLst>
          </p:nvPr>
        </p:nvSpPr>
        <p:spPr>
          <a:xfrm>
            <a:off x="3724165" y="351004"/>
            <a:ext cx="1574248" cy="1574246"/>
          </a:xfrm>
          <a:prstGeom prst="ellipse">
            <a:avLst/>
          </a:prstGeom>
          <a:gradFill>
            <a:gsLst>
              <a:gs pos="100000">
                <a:schemeClr val="accent1">
                  <a:lumMod val="75000"/>
                </a:scheme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a:extLst>
            <a:ext uri="{91240B29-F687-4F45-9708-019B960494DF}">
              <a14:hiddenLine xmlns:a14="http://schemas.microsoft.com/office/drawing/2010/main" w="12700">
                <a:solidFill>
                  <a:srgbClr val="FF0000"/>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PA_椭圆 23"/>
          <p:cNvSpPr/>
          <p:nvPr>
            <p:custDataLst>
              <p:tags r:id="rId3"/>
            </p:custDataLst>
          </p:nvPr>
        </p:nvSpPr>
        <p:spPr>
          <a:xfrm>
            <a:off x="3399397" y="523303"/>
            <a:ext cx="345284" cy="345284"/>
          </a:xfrm>
          <a:prstGeom prst="ellipse">
            <a:avLst/>
          </a:prstGeom>
          <a:gradFill>
            <a:gsLst>
              <a:gs pos="100000">
                <a:schemeClr val="accent1">
                  <a:lumMod val="75000"/>
                </a:scheme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a:extLst>
            <a:ext uri="{91240B29-F687-4F45-9708-019B960494DF}">
              <a14:hiddenLine xmlns:a14="http://schemas.microsoft.com/office/drawing/2010/main" w="12700">
                <a:solidFill>
                  <a:srgbClr val="FF0000"/>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2739082" y="1964276"/>
            <a:ext cx="193055" cy="19305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PA_椭圆 25"/>
          <p:cNvSpPr/>
          <p:nvPr>
            <p:custDataLst>
              <p:tags r:id="rId4"/>
            </p:custDataLst>
          </p:nvPr>
        </p:nvSpPr>
        <p:spPr>
          <a:xfrm>
            <a:off x="3522343" y="1583027"/>
            <a:ext cx="265519" cy="26551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PA_椭圆 26"/>
          <p:cNvSpPr/>
          <p:nvPr>
            <p:custDataLst>
              <p:tags r:id="rId5"/>
            </p:custDataLst>
          </p:nvPr>
        </p:nvSpPr>
        <p:spPr>
          <a:xfrm>
            <a:off x="5403737" y="1104505"/>
            <a:ext cx="221675" cy="221675"/>
          </a:xfrm>
          <a:prstGeom prst="ellipse">
            <a:avLst/>
          </a:prstGeom>
          <a:gradFill>
            <a:gsLst>
              <a:gs pos="100000">
                <a:schemeClr val="accent1">
                  <a:lumMod val="75000"/>
                </a:scheme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a:extLst>
            <a:ext uri="{91240B29-F687-4F45-9708-019B960494DF}">
              <a14:hiddenLine xmlns:a14="http://schemas.microsoft.com/office/drawing/2010/main" w="12700">
                <a:solidFill>
                  <a:srgbClr val="FF0000"/>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6077318" y="1848545"/>
            <a:ext cx="186068" cy="18606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3201009" y="1387596"/>
            <a:ext cx="120049" cy="12004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PA_椭圆 30"/>
          <p:cNvSpPr/>
          <p:nvPr>
            <p:custDataLst>
              <p:tags r:id="rId6"/>
            </p:custDataLst>
          </p:nvPr>
        </p:nvSpPr>
        <p:spPr>
          <a:xfrm>
            <a:off x="4587891" y="2046342"/>
            <a:ext cx="186068" cy="18606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5326439" y="1783529"/>
            <a:ext cx="274868" cy="27486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5"/>
          <p:cNvSpPr txBox="1">
            <a:spLocks noChangeArrowheads="1"/>
          </p:cNvSpPr>
          <p:nvPr/>
        </p:nvSpPr>
        <p:spPr bwMode="auto">
          <a:xfrm>
            <a:off x="1151987" y="2586782"/>
            <a:ext cx="6840026"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4000" b="1" dirty="0">
                <a:solidFill>
                  <a:srgbClr val="2E4864"/>
                </a:solidFill>
                <a:latin typeface="+mn-lt"/>
                <a:ea typeface="+mn-ea"/>
                <a:cs typeface="+mn-ea"/>
                <a:sym typeface="+mn-lt"/>
              </a:rPr>
              <a:t>报账手册</a:t>
            </a:r>
            <a:endParaRPr lang="zh-CN" altLang="en-US" sz="4000" b="1" dirty="0">
              <a:solidFill>
                <a:srgbClr val="2E4864"/>
              </a:solidFill>
              <a:latin typeface="+mn-lt"/>
              <a:ea typeface="+mn-ea"/>
              <a:cs typeface="+mn-ea"/>
              <a:sym typeface="+mn-lt"/>
            </a:endParaRPr>
          </a:p>
        </p:txBody>
      </p:sp>
      <p:sp>
        <p:nvSpPr>
          <p:cNvPr id="11" name="PA_文本框 10"/>
          <p:cNvSpPr txBox="1"/>
          <p:nvPr>
            <p:custDataLst>
              <p:tags r:id="rId7"/>
            </p:custDataLst>
          </p:nvPr>
        </p:nvSpPr>
        <p:spPr>
          <a:xfrm>
            <a:off x="3652921" y="830595"/>
            <a:ext cx="1715609" cy="706755"/>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pPr algn="ctr"/>
            <a:r>
              <a:rPr lang="en-US" altLang="zh-CN" sz="4000" dirty="0" smtClean="0">
                <a:solidFill>
                  <a:schemeClr val="bg1"/>
                </a:solidFill>
                <a:latin typeface="Agency FB" panose="020B0503020202020204" pitchFamily="34" charset="0"/>
                <a:cs typeface="+mn-ea"/>
                <a:sym typeface="+mn-lt"/>
              </a:rPr>
              <a:t>2023</a:t>
            </a:r>
            <a:endParaRPr lang="zh-CN" altLang="en-US" sz="4000" dirty="0">
              <a:solidFill>
                <a:schemeClr val="bg1"/>
              </a:solidFill>
              <a:latin typeface="Agency FB" panose="020B0503020202020204" pitchFamily="34" charset="0"/>
              <a:cs typeface="+mn-ea"/>
              <a:sym typeface="+mn-lt"/>
            </a:endParaRPr>
          </a:p>
        </p:txBody>
      </p:sp>
      <p:sp>
        <p:nvSpPr>
          <p:cNvPr id="2" name="矩形 1"/>
          <p:cNvSpPr/>
          <p:nvPr/>
        </p:nvSpPr>
        <p:spPr>
          <a:xfrm>
            <a:off x="2023110" y="3329867"/>
            <a:ext cx="2681403" cy="337185"/>
          </a:xfrm>
          <a:prstGeom prst="rect">
            <a:avLst/>
          </a:prstGeom>
        </p:spPr>
        <p:txBody>
          <a:bodyPr wrap="square">
            <a:spAutoFit/>
          </a:bodyPr>
          <a:lstStyle/>
          <a:p>
            <a:pPr algn="ctr"/>
            <a:r>
              <a:rPr lang="en-US" altLang="zh-CN" sz="1600" dirty="0" smtClean="0">
                <a:solidFill>
                  <a:srgbClr val="2E4864"/>
                </a:solidFill>
                <a:cs typeface="+mn-ea"/>
                <a:sym typeface="+mn-lt"/>
              </a:rPr>
              <a:t> </a:t>
            </a:r>
            <a:endParaRPr lang="zh-CN" altLang="en-US" sz="16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p15:prstTrans prst="airplane"/>
      </p:transition>
    </mc:Choice>
    <mc:Fallback>
      <p:transition spd="slow"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3" descr="5cb0080194fa5cdf838d49733276353074d57ba178f32-huHgJy_fw658webp.webp"/>
          <p:cNvPicPr>
            <a:picLocks noChangeAspect="1"/>
          </p:cNvPicPr>
          <p:nvPr>
            <p:custDataLst>
              <p:tags r:id="rId1"/>
            </p:custDataLst>
          </p:nvPr>
        </p:nvPicPr>
        <p:blipFill>
          <a:blip r:embed="rId2"/>
          <a:stretch>
            <a:fillRect/>
          </a:stretch>
        </p:blipFill>
        <p:spPr>
          <a:xfrm>
            <a:off x="1936433" y="917575"/>
            <a:ext cx="5271135" cy="3308350"/>
          </a:xfrm>
          <a:prstGeom prst="rect">
            <a:avLst/>
          </a:prstGeom>
        </p:spPr>
      </p:pic>
    </p:spTree>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4" descr="f6043e3bb79d4a1b80cffc79220f7580"/>
          <p:cNvPicPr>
            <a:picLocks noChangeAspect="1"/>
          </p:cNvPicPr>
          <p:nvPr>
            <p:custDataLst>
              <p:tags r:id="rId1"/>
            </p:custDataLst>
          </p:nvPr>
        </p:nvPicPr>
        <p:blipFill>
          <a:blip r:embed="rId2"/>
          <a:stretch>
            <a:fillRect/>
          </a:stretch>
        </p:blipFill>
        <p:spPr>
          <a:xfrm>
            <a:off x="1938338" y="827723"/>
            <a:ext cx="5267325" cy="3488055"/>
          </a:xfrm>
          <a:prstGeom prst="rect">
            <a:avLst/>
          </a:prstGeom>
        </p:spPr>
      </p:pic>
    </p:spTree>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579495" y="1870710"/>
            <a:ext cx="5197475" cy="308292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4、成品油发票：成品油发票有4种：（1）增值税专用发票、（2）增值税普通发票、（3）增值税电子普通发票、（4）增值税普通发票（卷式）。除卷式发票外，专票普票电子发票在左上角打印“成品油”；成品油专用发票、普通发票、电子普通发票“数量”栏必录、“单位”栏必须选择“吨”或“升”；普通发票（卷式）“数量”栏必录（卷票没有单位选择项，默认数量的单位为“升”）。</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02-4</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305560"/>
            <a:ext cx="196088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票据的相关规定</a:t>
            </a:r>
            <a:endParaRPr lang="zh-CN" altLang="en-US" sz="2000" dirty="0">
              <a:solidFill>
                <a:schemeClr val="accent1"/>
              </a:solidFill>
              <a:latin typeface="+mn-lt"/>
              <a:ea typeface="+mn-ea"/>
              <a:cs typeface="+mn-ea"/>
              <a:sym typeface="+mn-lt"/>
            </a:endParaRPr>
          </a:p>
        </p:txBody>
      </p:sp>
      <p:sp>
        <p:nvSpPr>
          <p:cNvPr id="7" name="矩形 6"/>
          <p:cNvSpPr/>
          <p:nvPr/>
        </p:nvSpPr>
        <p:spPr>
          <a:xfrm>
            <a:off x="3803015" y="1247775"/>
            <a:ext cx="1111250" cy="57213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3"/>
          <p:cNvPicPr>
            <a:picLocks noChangeAspect="1"/>
          </p:cNvPicPr>
          <p:nvPr>
            <p:custDataLst>
              <p:tags r:id="rId1"/>
            </p:custDataLst>
          </p:nvPr>
        </p:nvPicPr>
        <p:blipFill>
          <a:blip r:embed="rId2"/>
          <a:stretch>
            <a:fillRect/>
          </a:stretch>
        </p:blipFill>
        <p:spPr>
          <a:xfrm>
            <a:off x="2286000" y="1285875"/>
            <a:ext cx="4572000" cy="2571750"/>
          </a:xfrm>
          <a:prstGeom prst="rect">
            <a:avLst/>
          </a:prstGeom>
          <a:noFill/>
          <a:ln>
            <a:noFill/>
          </a:ln>
        </p:spPr>
      </p:pic>
    </p:spTree>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4"/>
          <p:cNvPicPr>
            <a:picLocks noChangeAspect="1"/>
          </p:cNvPicPr>
          <p:nvPr>
            <p:custDataLst>
              <p:tags r:id="rId1"/>
            </p:custDataLst>
          </p:nvPr>
        </p:nvPicPr>
        <p:blipFill>
          <a:blip r:embed="rId2"/>
          <a:stretch>
            <a:fillRect/>
          </a:stretch>
        </p:blipFill>
        <p:spPr>
          <a:xfrm>
            <a:off x="2286000" y="1285875"/>
            <a:ext cx="4572000" cy="2571750"/>
          </a:xfrm>
          <a:prstGeom prst="rect">
            <a:avLst/>
          </a:prstGeom>
          <a:noFill/>
          <a:ln>
            <a:noFill/>
          </a:ln>
        </p:spPr>
      </p:pic>
    </p:spTree>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579495" y="1870710"/>
            <a:ext cx="5197475" cy="308292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5、取得的定额发票，注意看看发票监制章。上环刻制“全国统一发票监制章”字样，中间刻制“国家税务总局”字样，下环刻制“XX省（区、市）税务局”字样。</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02-5</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305560"/>
            <a:ext cx="196088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票据的相关规定</a:t>
            </a:r>
            <a:endParaRPr lang="zh-CN" altLang="en-US" sz="2000" dirty="0">
              <a:solidFill>
                <a:schemeClr val="accent1"/>
              </a:solidFill>
              <a:latin typeface="+mn-lt"/>
              <a:ea typeface="+mn-ea"/>
              <a:cs typeface="+mn-ea"/>
              <a:sym typeface="+mn-lt"/>
            </a:endParaRPr>
          </a:p>
        </p:txBody>
      </p:sp>
      <p:sp>
        <p:nvSpPr>
          <p:cNvPr id="7" name="矩形 6"/>
          <p:cNvSpPr/>
          <p:nvPr/>
        </p:nvSpPr>
        <p:spPr>
          <a:xfrm>
            <a:off x="3803015" y="1247775"/>
            <a:ext cx="1111250" cy="57213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5"/>
          <p:cNvPicPr>
            <a:picLocks noChangeAspect="1"/>
          </p:cNvPicPr>
          <p:nvPr>
            <p:custDataLst>
              <p:tags r:id="rId1"/>
            </p:custDataLst>
          </p:nvPr>
        </p:nvPicPr>
        <p:blipFill>
          <a:blip r:embed="rId2"/>
          <a:stretch>
            <a:fillRect/>
          </a:stretch>
        </p:blipFill>
        <p:spPr>
          <a:xfrm>
            <a:off x="2286000" y="1285875"/>
            <a:ext cx="4572000" cy="2571750"/>
          </a:xfrm>
          <a:prstGeom prst="rect">
            <a:avLst/>
          </a:prstGeom>
          <a:noFill/>
          <a:ln>
            <a:noFill/>
          </a:ln>
        </p:spPr>
      </p:pic>
    </p:spTree>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579495" y="1870710"/>
            <a:ext cx="5197475" cy="308292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6、取得的电子发票都需请院系或部门负责报账人员导入下面系统验真，并打印发票审核单，详见下页。</a:t>
            </a:r>
            <a:endParaRPr lang="en-US" altLang="zh-CN"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02-6</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305560"/>
            <a:ext cx="196088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票据的相关规定</a:t>
            </a:r>
            <a:endParaRPr lang="zh-CN" altLang="en-US" sz="2000" dirty="0">
              <a:solidFill>
                <a:schemeClr val="accent1"/>
              </a:solidFill>
              <a:latin typeface="+mn-lt"/>
              <a:ea typeface="+mn-ea"/>
              <a:cs typeface="+mn-ea"/>
              <a:sym typeface="+mn-lt"/>
            </a:endParaRPr>
          </a:p>
        </p:txBody>
      </p:sp>
      <p:sp>
        <p:nvSpPr>
          <p:cNvPr id="7" name="矩形 6"/>
          <p:cNvSpPr/>
          <p:nvPr/>
        </p:nvSpPr>
        <p:spPr>
          <a:xfrm>
            <a:off x="3803015" y="1247775"/>
            <a:ext cx="1111250" cy="57213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 name="图片 1"/>
          <p:cNvPicPr>
            <a:picLocks noChangeAspect="1"/>
          </p:cNvPicPr>
          <p:nvPr/>
        </p:nvPicPr>
        <p:blipFill>
          <a:blip r:embed="rId1"/>
          <a:stretch>
            <a:fillRect/>
          </a:stretch>
        </p:blipFill>
        <p:spPr>
          <a:xfrm>
            <a:off x="4076065" y="2571750"/>
            <a:ext cx="4180840" cy="2093595"/>
          </a:xfrm>
          <a:prstGeom prst="rect">
            <a:avLst/>
          </a:prstGeom>
        </p:spPr>
      </p:pic>
    </p:spTree>
  </p:cSld>
  <p:clrMapOvr>
    <a:masterClrMapping/>
  </p:clrMapOvr>
  <p:transition spd="slow" advClick="0">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rot="5400000">
            <a:off x="2839085" y="-843280"/>
            <a:ext cx="3891915" cy="6661150"/>
          </a:xfrm>
          <a:prstGeom prst="rect">
            <a:avLst/>
          </a:prstGeom>
        </p:spPr>
      </p:pic>
    </p:spTree>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579495" y="1870710"/>
            <a:ext cx="5197475" cy="3082925"/>
          </a:xfrm>
          <a:prstGeom prst="rect">
            <a:avLst/>
          </a:prstGeom>
        </p:spPr>
        <p:txBody>
          <a:bodyPr wrap="square">
            <a:noAutofit/>
          </a:bodyPr>
          <a:lstStyle/>
          <a:p>
            <a:pPr>
              <a:lnSpc>
                <a:spcPct val="150000"/>
              </a:lnSpc>
            </a:pPr>
            <a:r>
              <a:rPr lang="en-US" altLang="zh-CN" sz="1050" dirty="0">
                <a:solidFill>
                  <a:schemeClr val="tx1">
                    <a:lumMod val="85000"/>
                    <a:lumOff val="15000"/>
                  </a:schemeClr>
                </a:solidFill>
                <a:cs typeface="+mn-ea"/>
                <a:sym typeface="+mn-lt"/>
              </a:rPr>
              <a:t> </a:t>
            </a:r>
            <a:r>
              <a:rPr lang="zh-CN" altLang="en-US" sz="1050" dirty="0">
                <a:solidFill>
                  <a:schemeClr val="tx1">
                    <a:lumMod val="85000"/>
                    <a:lumOff val="15000"/>
                  </a:schemeClr>
                </a:solidFill>
                <a:cs typeface="+mn-ea"/>
                <a:sym typeface="+mn-lt"/>
              </a:rPr>
              <a:t>7、报销内容要求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（1）原则上发票、票据的收款单位必须为四川传媒学院。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（2）报销均应提供正规税务发票或财政监制票据。</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（3）发票和票据的开具符合相关规定。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（4）票据复印件原则上不得作为报销凭证。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（5）取得的不合规的票据，取得的发票已跨年过期、失效等不得报销。名及日期。</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02-7</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305560"/>
            <a:ext cx="196088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票据的相关规定</a:t>
            </a:r>
            <a:endParaRPr lang="zh-CN" altLang="en-US" sz="2000" dirty="0">
              <a:solidFill>
                <a:schemeClr val="accent1"/>
              </a:solidFill>
              <a:latin typeface="+mn-lt"/>
              <a:ea typeface="+mn-ea"/>
              <a:cs typeface="+mn-ea"/>
              <a:sym typeface="+mn-lt"/>
            </a:endParaRPr>
          </a:p>
        </p:txBody>
      </p:sp>
      <p:sp>
        <p:nvSpPr>
          <p:cNvPr id="7" name="矩形 6"/>
          <p:cNvSpPr/>
          <p:nvPr/>
        </p:nvSpPr>
        <p:spPr>
          <a:xfrm>
            <a:off x="3803015" y="1247775"/>
            <a:ext cx="1111250" cy="57213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椭圆 20"/>
          <p:cNvSpPr/>
          <p:nvPr/>
        </p:nvSpPr>
        <p:spPr>
          <a:xfrm>
            <a:off x="5227112" y="789284"/>
            <a:ext cx="232005" cy="23200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5227111" y="1849289"/>
            <a:ext cx="232005" cy="23200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矩形 41"/>
          <p:cNvSpPr/>
          <p:nvPr/>
        </p:nvSpPr>
        <p:spPr>
          <a:xfrm>
            <a:off x="5554956" y="728157"/>
            <a:ext cx="1414780" cy="368300"/>
          </a:xfrm>
          <a:prstGeom prst="rect">
            <a:avLst/>
          </a:prstGeom>
        </p:spPr>
        <p:txBody>
          <a:bodyPr wrap="square">
            <a:spAutoFit/>
          </a:bodyPr>
          <a:lstStyle/>
          <a:p>
            <a:r>
              <a:rPr lang="en-US" altLang="zh-CN" sz="1800" dirty="0">
                <a:solidFill>
                  <a:schemeClr val="accent1"/>
                </a:solidFill>
                <a:cs typeface="+mn-ea"/>
                <a:sym typeface="+mn-lt"/>
              </a:rPr>
              <a:t>01.</a:t>
            </a:r>
            <a:r>
              <a:rPr lang="zh-CN" altLang="en-US" sz="1800" dirty="0">
                <a:solidFill>
                  <a:schemeClr val="accent1"/>
                </a:solidFill>
                <a:cs typeface="+mn-ea"/>
                <a:sym typeface="+mn-lt"/>
              </a:rPr>
              <a:t>开票信息</a:t>
            </a:r>
            <a:endParaRPr lang="zh-CN" altLang="en-US" sz="1800" dirty="0">
              <a:solidFill>
                <a:schemeClr val="accent1"/>
              </a:solidFill>
              <a:cs typeface="+mn-ea"/>
              <a:sym typeface="+mn-lt"/>
            </a:endParaRPr>
          </a:p>
        </p:txBody>
      </p:sp>
      <p:sp>
        <p:nvSpPr>
          <p:cNvPr id="45" name="矩形 44"/>
          <p:cNvSpPr/>
          <p:nvPr/>
        </p:nvSpPr>
        <p:spPr>
          <a:xfrm>
            <a:off x="5554956" y="1777356"/>
            <a:ext cx="1871980" cy="368300"/>
          </a:xfrm>
          <a:prstGeom prst="rect">
            <a:avLst/>
          </a:prstGeom>
        </p:spPr>
        <p:txBody>
          <a:bodyPr wrap="none">
            <a:spAutoFit/>
          </a:bodyPr>
          <a:lstStyle/>
          <a:p>
            <a:r>
              <a:rPr lang="en-US" altLang="zh-CN" sz="1800" dirty="0">
                <a:solidFill>
                  <a:schemeClr val="accent1"/>
                </a:solidFill>
                <a:cs typeface="+mn-ea"/>
                <a:sym typeface="+mn-lt"/>
              </a:rPr>
              <a:t>02.</a:t>
            </a:r>
            <a:r>
              <a:rPr lang="zh-CN" altLang="en-US" sz="1800" dirty="0">
                <a:solidFill>
                  <a:schemeClr val="accent1"/>
                </a:solidFill>
                <a:cs typeface="+mn-ea"/>
                <a:sym typeface="+mn-lt"/>
              </a:rPr>
              <a:t>票据相关规定</a:t>
            </a:r>
            <a:endParaRPr lang="zh-CN" altLang="en-US" sz="1800" dirty="0">
              <a:solidFill>
                <a:schemeClr val="accent1"/>
              </a:solidFill>
              <a:cs typeface="+mn-ea"/>
              <a:sym typeface="+mn-lt"/>
            </a:endParaRPr>
          </a:p>
        </p:txBody>
      </p:sp>
      <p:sp>
        <p:nvSpPr>
          <p:cNvPr id="47" name="椭圆 46"/>
          <p:cNvSpPr/>
          <p:nvPr/>
        </p:nvSpPr>
        <p:spPr>
          <a:xfrm>
            <a:off x="5227111" y="2856589"/>
            <a:ext cx="232005" cy="23200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矩形 48"/>
          <p:cNvSpPr/>
          <p:nvPr/>
        </p:nvSpPr>
        <p:spPr>
          <a:xfrm>
            <a:off x="5554956" y="2784656"/>
            <a:ext cx="2557780" cy="368300"/>
          </a:xfrm>
          <a:prstGeom prst="rect">
            <a:avLst/>
          </a:prstGeom>
        </p:spPr>
        <p:txBody>
          <a:bodyPr wrap="none">
            <a:spAutoFit/>
          </a:bodyPr>
          <a:lstStyle/>
          <a:p>
            <a:pPr algn="l"/>
            <a:r>
              <a:rPr lang="en-US" altLang="zh-CN" sz="1800" dirty="0">
                <a:solidFill>
                  <a:schemeClr val="accent1"/>
                </a:solidFill>
                <a:cs typeface="+mn-ea"/>
                <a:sym typeface="+mn-lt"/>
              </a:rPr>
              <a:t>03.</a:t>
            </a:r>
            <a:r>
              <a:rPr lang="zh-CN" altLang="en-US" sz="1800" dirty="0">
                <a:solidFill>
                  <a:schemeClr val="accent1"/>
                </a:solidFill>
                <a:cs typeface="+mn-ea"/>
                <a:sym typeface="+mn-lt"/>
              </a:rPr>
              <a:t>票据整理、粘贴要求</a:t>
            </a:r>
            <a:endParaRPr lang="zh-CN" altLang="en-US" sz="1800" dirty="0">
              <a:solidFill>
                <a:schemeClr val="accent1"/>
              </a:solidFill>
              <a:cs typeface="+mn-ea"/>
              <a:sym typeface="+mn-lt"/>
            </a:endParaRPr>
          </a:p>
        </p:txBody>
      </p:sp>
      <p:sp>
        <p:nvSpPr>
          <p:cNvPr id="51" name="椭圆 50"/>
          <p:cNvSpPr/>
          <p:nvPr/>
        </p:nvSpPr>
        <p:spPr>
          <a:xfrm>
            <a:off x="5227111" y="3834949"/>
            <a:ext cx="232005" cy="23200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p:cNvSpPr/>
          <p:nvPr/>
        </p:nvSpPr>
        <p:spPr>
          <a:xfrm>
            <a:off x="5554956" y="3763016"/>
            <a:ext cx="1643380" cy="368300"/>
          </a:xfrm>
          <a:prstGeom prst="rect">
            <a:avLst/>
          </a:prstGeom>
        </p:spPr>
        <p:txBody>
          <a:bodyPr wrap="none">
            <a:spAutoFit/>
          </a:bodyPr>
          <a:lstStyle/>
          <a:p>
            <a:pPr algn="l"/>
            <a:r>
              <a:rPr lang="en-US" altLang="zh-CN" sz="1800">
                <a:solidFill>
                  <a:schemeClr val="accent1"/>
                </a:solidFill>
                <a:cs typeface="+mn-ea"/>
                <a:sym typeface="+mn-lt"/>
              </a:rPr>
              <a:t>04.</a:t>
            </a:r>
            <a:r>
              <a:rPr lang="zh-CN" altLang="en-US" sz="1800">
                <a:solidFill>
                  <a:schemeClr val="accent1"/>
                </a:solidFill>
                <a:cs typeface="+mn-ea"/>
                <a:sym typeface="+mn-lt"/>
              </a:rPr>
              <a:t>报销的文件</a:t>
            </a:r>
            <a:endParaRPr lang="zh-CN" altLang="en-US" sz="1800">
              <a:solidFill>
                <a:schemeClr val="accent1"/>
              </a:solidFill>
              <a:cs typeface="+mn-ea"/>
              <a:sym typeface="+mn-lt"/>
            </a:endParaRPr>
          </a:p>
        </p:txBody>
      </p:sp>
      <p:sp>
        <p:nvSpPr>
          <p:cNvPr id="17" name="椭圆 16"/>
          <p:cNvSpPr/>
          <p:nvPr/>
        </p:nvSpPr>
        <p:spPr>
          <a:xfrm>
            <a:off x="1515267" y="1633633"/>
            <a:ext cx="2037292" cy="2037293"/>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1752288" y="1857952"/>
            <a:ext cx="1588653" cy="1588654"/>
            <a:chOff x="1752288" y="1857952"/>
            <a:chExt cx="1588653" cy="1588654"/>
          </a:xfrm>
        </p:grpSpPr>
        <p:sp>
          <p:nvSpPr>
            <p:cNvPr id="18" name="椭圆 17"/>
            <p:cNvSpPr/>
            <p:nvPr/>
          </p:nvSpPr>
          <p:spPr>
            <a:xfrm>
              <a:off x="1752288" y="1857952"/>
              <a:ext cx="1588653" cy="1588654"/>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5"/>
            <p:cNvSpPr txBox="1">
              <a:spLocks noChangeArrowheads="1"/>
            </p:cNvSpPr>
            <p:nvPr/>
          </p:nvSpPr>
          <p:spPr bwMode="auto">
            <a:xfrm>
              <a:off x="2018276" y="2186353"/>
              <a:ext cx="101822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3200" b="1" dirty="0">
                  <a:solidFill>
                    <a:schemeClr val="bg1"/>
                  </a:solidFill>
                  <a:latin typeface="+mn-lt"/>
                  <a:ea typeface="+mn-ea"/>
                  <a:cs typeface="+mn-ea"/>
                  <a:sym typeface="+mn-lt"/>
                </a:rPr>
                <a:t>目录</a:t>
              </a:r>
              <a:endParaRPr lang="en-US" altLang="zh-CN" sz="3200" b="1" dirty="0">
                <a:solidFill>
                  <a:schemeClr val="bg1"/>
                </a:solidFill>
                <a:latin typeface="+mn-lt"/>
                <a:ea typeface="+mn-ea"/>
                <a:cs typeface="+mn-ea"/>
                <a:sym typeface="+mn-lt"/>
              </a:endParaRPr>
            </a:p>
            <a:p>
              <a:pPr algn="ctr" fontAlgn="base">
                <a:spcBef>
                  <a:spcPct val="0"/>
                </a:spcBef>
                <a:spcAft>
                  <a:spcPct val="0"/>
                </a:spcAft>
                <a:defRPr/>
              </a:pPr>
              <a:r>
                <a:rPr lang="en-US" altLang="zh-CN" sz="1800" b="1" dirty="0">
                  <a:solidFill>
                    <a:schemeClr val="bg1"/>
                  </a:solidFill>
                  <a:latin typeface="+mn-lt"/>
                  <a:ea typeface="+mn-ea"/>
                  <a:cs typeface="+mn-ea"/>
                  <a:sym typeface="+mn-lt"/>
                </a:rPr>
                <a:t>content</a:t>
              </a:r>
              <a:endParaRPr lang="zh-CN" altLang="en-US" sz="1800" b="1" dirty="0">
                <a:solidFill>
                  <a:schemeClr val="bg1"/>
                </a:solidFill>
                <a:latin typeface="+mn-lt"/>
                <a:ea typeface="+mn-ea"/>
                <a:cs typeface="+mn-ea"/>
                <a:sym typeface="+mn-lt"/>
              </a:endParaRPr>
            </a:p>
          </p:txBody>
        </p:sp>
      </p:grpSp>
      <p:sp>
        <p:nvSpPr>
          <p:cNvPr id="20" name="椭圆 19"/>
          <p:cNvSpPr/>
          <p:nvPr/>
        </p:nvSpPr>
        <p:spPr>
          <a:xfrm>
            <a:off x="3071896" y="1646911"/>
            <a:ext cx="474486" cy="47448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1424547" y="2031829"/>
            <a:ext cx="348444" cy="3484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1250324" y="3715697"/>
            <a:ext cx="194822" cy="19482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752288" y="3303716"/>
            <a:ext cx="267948" cy="26794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3367629" y="2904032"/>
            <a:ext cx="277384" cy="277384"/>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3153170" y="3657647"/>
            <a:ext cx="187772" cy="18777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1224346" y="2904032"/>
            <a:ext cx="121147" cy="12114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Click="0">
        <p:checker/>
      </p:transition>
    </mc:Choice>
    <mc:Fallback>
      <p:transition spd="slow" advClick="0">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2599055"/>
            <a:ext cx="5172075" cy="2030095"/>
          </a:xfrm>
          <a:prstGeom prst="rect">
            <a:avLst/>
          </a:prstGeom>
        </p:spPr>
        <p:txBody>
          <a:bodyPr wrap="square">
            <a:spAutoFit/>
          </a:bodyPr>
          <a:lstStyle/>
          <a:p>
            <a:pPr>
              <a:lnSpc>
                <a:spcPct val="150000"/>
              </a:lnSpc>
            </a:pPr>
            <a:r>
              <a:rPr lang="zh-CN" altLang="en-US" sz="1050" dirty="0">
                <a:solidFill>
                  <a:schemeClr val="tx1"/>
                </a:solidFill>
                <a:cs typeface="+mn-ea"/>
                <a:sym typeface="+mn-lt"/>
              </a:rPr>
              <a:t>1、分类：把需要粘贴的票据和不需要粘贴的票据分开。</a:t>
            </a:r>
            <a:endParaRPr lang="zh-CN" altLang="en-US" sz="1050" dirty="0">
              <a:solidFill>
                <a:schemeClr val="tx1"/>
              </a:solidFill>
              <a:cs typeface="+mn-ea"/>
              <a:sym typeface="+mn-lt"/>
            </a:endParaRPr>
          </a:p>
          <a:p>
            <a:pPr>
              <a:lnSpc>
                <a:spcPct val="150000"/>
              </a:lnSpc>
            </a:pPr>
            <a:r>
              <a:rPr lang="zh-CN" altLang="en-US" sz="1050" dirty="0">
                <a:solidFill>
                  <a:schemeClr val="tx1"/>
                </a:solidFill>
                <a:cs typeface="+mn-ea"/>
                <a:sym typeface="+mn-lt"/>
              </a:rPr>
              <a:t>2、将需要粘贴和不需要粘贴的票据分别分类，同类票据应集中在一起。</a:t>
            </a:r>
            <a:endParaRPr lang="zh-CN" altLang="en-US" sz="1050" dirty="0">
              <a:solidFill>
                <a:schemeClr val="tx1"/>
              </a:solidFill>
              <a:cs typeface="+mn-ea"/>
              <a:sym typeface="+mn-lt"/>
            </a:endParaRPr>
          </a:p>
          <a:p>
            <a:pPr>
              <a:lnSpc>
                <a:spcPct val="150000"/>
              </a:lnSpc>
            </a:pPr>
            <a:r>
              <a:rPr lang="zh-CN" altLang="en-US" sz="1050" dirty="0">
                <a:solidFill>
                  <a:schemeClr val="tx1"/>
                </a:solidFill>
                <a:cs typeface="+mn-ea"/>
                <a:sym typeface="+mn-lt"/>
              </a:rPr>
              <a:t>3、粘贴票据的纸张大小：应用统一规定的发票粘贴页（A4大小）粘贴票据，粘贴的票据不能超出该纸张的范围。</a:t>
            </a:r>
            <a:endParaRPr lang="zh-CN" altLang="en-US" sz="1050" dirty="0">
              <a:solidFill>
                <a:schemeClr val="tx1"/>
              </a:solidFill>
              <a:cs typeface="+mn-ea"/>
              <a:sym typeface="+mn-lt"/>
            </a:endParaRPr>
          </a:p>
          <a:p>
            <a:pPr>
              <a:lnSpc>
                <a:spcPct val="150000"/>
              </a:lnSpc>
            </a:pPr>
            <a:r>
              <a:rPr lang="zh-CN" altLang="en-US" sz="1050" dirty="0">
                <a:solidFill>
                  <a:schemeClr val="tx1"/>
                </a:solidFill>
                <a:cs typeface="+mn-ea"/>
                <a:sym typeface="+mn-lt"/>
              </a:rPr>
              <a:t>4、粘贴要求：粘贴在一张发票粘贴页上的所有票据统一按上下、左右起止的顺序均匀粘贴，确保粘贴后依然平整。</a:t>
            </a:r>
            <a:endParaRPr lang="zh-CN" altLang="en-US" sz="1050" dirty="0">
              <a:solidFill>
                <a:schemeClr val="tx1"/>
              </a:solidFill>
              <a:cs typeface="+mn-ea"/>
              <a:sym typeface="+mn-lt"/>
            </a:endParaRPr>
          </a:p>
          <a:p>
            <a:pPr>
              <a:lnSpc>
                <a:spcPct val="150000"/>
              </a:lnSpc>
            </a:pPr>
            <a:r>
              <a:rPr lang="zh-CN" altLang="en-US" sz="1050" dirty="0">
                <a:solidFill>
                  <a:schemeClr val="tx1"/>
                </a:solidFill>
                <a:cs typeface="+mn-ea"/>
                <a:sym typeface="+mn-lt"/>
              </a:rPr>
              <a:t>5、将粘贴在一张发票粘贴页上的所有票据的张数及合计金额填写在该发票粘贴页左边处。</a:t>
            </a:r>
            <a:endParaRPr lang="zh-CN" altLang="en-US" sz="1050" dirty="0">
              <a:solidFill>
                <a:schemeClr val="tx1"/>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03-1</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902" y="1885722"/>
            <a:ext cx="2468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票据整理、粘贴要求</a:t>
            </a:r>
            <a:endParaRPr lang="zh-CN" altLang="en-US" sz="2000" dirty="0">
              <a:solidFill>
                <a:schemeClr val="accent1"/>
              </a:solidFill>
              <a:latin typeface="+mn-lt"/>
              <a:ea typeface="+mn-ea"/>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03103" y="1929971"/>
            <a:ext cx="1111558" cy="305617"/>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2599055"/>
            <a:ext cx="5172075" cy="1787525"/>
          </a:xfrm>
          <a:prstGeom prst="rect">
            <a:avLst/>
          </a:prstGeom>
        </p:spPr>
        <p:txBody>
          <a:bodyPr wrap="square">
            <a:spAutoFit/>
          </a:bodyPr>
          <a:lstStyle/>
          <a:p>
            <a:pPr>
              <a:lnSpc>
                <a:spcPct val="150000"/>
              </a:lnSpc>
            </a:pPr>
            <a:r>
              <a:rPr lang="zh-CN" altLang="en-US" sz="1050" dirty="0">
                <a:solidFill>
                  <a:schemeClr val="tx1">
                    <a:lumMod val="85000"/>
                    <a:lumOff val="15000"/>
                  </a:schemeClr>
                </a:solidFill>
                <a:cs typeface="+mn-ea"/>
                <a:sym typeface="+mn-lt"/>
              </a:rPr>
              <a:t>6、注意事项如下：(1）.不要将票据颠倒放置、粘贴。(2）.不要用订书机订票据。(3）.粘贴票据尽量用适量的胶水。(4）.对于粘贴不规范的票据，请自行重新粘贴。(5）.打印出来的A4纸大小的电子发票，无需粘贴，整理平整即可。(6）.增值税专用发票抵扣联不要粘贴。(7）.报销单上对金额的任何涂改均视为作废；大小写金额不符不允许更正。若因财务人员审减，实际报销金额小于报销单填报金额的，可在报销单空白处更正一次“实际报销金额”，同时修改大写金额。</a:t>
            </a:r>
            <a:endParaRPr lang="zh-CN" altLang="en-US" sz="1050" dirty="0">
              <a:solidFill>
                <a:schemeClr val="tx1">
                  <a:lumMod val="85000"/>
                  <a:lumOff val="15000"/>
                </a:schemeClr>
              </a:solidFill>
              <a:cs typeface="+mn-ea"/>
              <a:sym typeface="+mn-lt"/>
            </a:endParaRPr>
          </a:p>
          <a:p>
            <a:pPr>
              <a:lnSpc>
                <a:spcPct val="150000"/>
              </a:lnSpc>
            </a:pP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03-2</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902" y="1885722"/>
            <a:ext cx="2468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票据整理、粘贴要求</a:t>
            </a:r>
            <a:endParaRPr lang="zh-CN" altLang="en-US" sz="2000" dirty="0">
              <a:solidFill>
                <a:schemeClr val="accent1"/>
              </a:solidFill>
              <a:latin typeface="+mn-lt"/>
              <a:ea typeface="+mn-ea"/>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03103" y="1929971"/>
            <a:ext cx="1111558" cy="305617"/>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AutoShape 8"/>
          <p:cNvSpPr/>
          <p:nvPr>
            <p:custDataLst>
              <p:tags r:id="rId1"/>
            </p:custDataLst>
          </p:nvPr>
        </p:nvSpPr>
        <p:spPr bwMode="auto">
          <a:xfrm>
            <a:off x="3570605" y="1285240"/>
            <a:ext cx="5466080" cy="3159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200000"/>
              </a:lnSpc>
              <a:spcAft>
                <a:spcPts val="600"/>
              </a:spcAft>
              <a:buClrTx/>
              <a:buSzTx/>
              <a:buFontTx/>
            </a:pPr>
            <a:endParaRPr lang="zh-CN" altLang="en-US" dirty="0">
              <a:effectLst>
                <a:outerShdw blurRad="38100" dist="19050" dir="2700000" algn="tl" rotWithShape="0">
                  <a:schemeClr val="tx1">
                    <a:alpha val="40000"/>
                  </a:schemeClr>
                </a:outerShdw>
              </a:effectLst>
              <a:latin typeface="微软雅黑" panose="020B0503020204020204" charset="-122"/>
              <a:ea typeface="微软雅黑" panose="020B0503020204020204" charset="-122"/>
              <a:sym typeface="+mn-ea"/>
            </a:endParaRPr>
          </a:p>
        </p:txBody>
      </p:sp>
      <p:sp>
        <p:nvSpPr>
          <p:cNvPr id="100" name="文本框 99"/>
          <p:cNvSpPr txBox="1"/>
          <p:nvPr/>
        </p:nvSpPr>
        <p:spPr>
          <a:xfrm>
            <a:off x="2032000" y="-473392"/>
            <a:ext cx="5080000" cy="321945"/>
          </a:xfrm>
          <a:prstGeom prst="rect">
            <a:avLst/>
          </a:prstGeom>
          <a:noFill/>
          <a:ln w="9525">
            <a:noFill/>
          </a:ln>
        </p:spPr>
        <p:txBody>
          <a:bodyPr>
            <a:spAutoFit/>
          </a:bodyPr>
          <a:lstStyle/>
          <a:p>
            <a:pPr indent="0" algn="ctr"/>
            <a:r>
              <a:rPr lang="en-US" sz="1500" b="1">
                <a:latin typeface="黑体" panose="02010609060101010101" charset="-122"/>
                <a:ea typeface="宋体" panose="02010600030101010101" pitchFamily="2" charset="-122"/>
                <a:cs typeface="Times New Roman" panose="02020603050405020304" charset="0"/>
              </a:rPr>
              <a:t> </a:t>
            </a:r>
            <a:endParaRPr lang="zh-CN" altLang="en-US"/>
          </a:p>
        </p:txBody>
      </p:sp>
      <p:pic>
        <p:nvPicPr>
          <p:cNvPr id="3" name="图片 1" descr="IMG_256">
            <a:hlinkClick r:id="rId2"/>
          </p:cNvPr>
          <p:cNvPicPr>
            <a:picLocks noChangeAspect="1"/>
          </p:cNvPicPr>
          <p:nvPr>
            <p:custDataLst>
              <p:tags r:id="rId3"/>
            </p:custDataLst>
          </p:nvPr>
        </p:nvPicPr>
        <p:blipFill>
          <a:blip r:embed="rId4"/>
          <a:stretch>
            <a:fillRect/>
          </a:stretch>
        </p:blipFill>
        <p:spPr>
          <a:xfrm>
            <a:off x="3143250" y="1590675"/>
            <a:ext cx="2857500" cy="19621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Tm="0">
        <p14:prism isContent="1"/>
      </p:transition>
    </mc:Choice>
    <mc:Fallback>
      <p:transition spd="slow"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AutoShape 8"/>
          <p:cNvSpPr/>
          <p:nvPr>
            <p:custDataLst>
              <p:tags r:id="rId1"/>
            </p:custDataLst>
          </p:nvPr>
        </p:nvSpPr>
        <p:spPr bwMode="auto">
          <a:xfrm>
            <a:off x="3570605" y="1285240"/>
            <a:ext cx="5466080" cy="3159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200000"/>
              </a:lnSpc>
              <a:spcAft>
                <a:spcPts val="600"/>
              </a:spcAft>
              <a:buClrTx/>
              <a:buSzTx/>
              <a:buFontTx/>
            </a:pPr>
            <a:endParaRPr lang="zh-CN" altLang="en-US" dirty="0">
              <a:effectLst>
                <a:outerShdw blurRad="38100" dist="19050" dir="2700000" algn="tl" rotWithShape="0">
                  <a:schemeClr val="tx1">
                    <a:alpha val="40000"/>
                  </a:schemeClr>
                </a:outerShdw>
              </a:effectLst>
              <a:latin typeface="微软雅黑" panose="020B0503020204020204" charset="-122"/>
              <a:ea typeface="微软雅黑" panose="020B0503020204020204" charset="-122"/>
              <a:sym typeface="+mn-ea"/>
            </a:endParaRPr>
          </a:p>
        </p:txBody>
      </p:sp>
      <p:sp>
        <p:nvSpPr>
          <p:cNvPr id="100" name="文本框 99"/>
          <p:cNvSpPr txBox="1"/>
          <p:nvPr/>
        </p:nvSpPr>
        <p:spPr>
          <a:xfrm>
            <a:off x="2032000" y="-473392"/>
            <a:ext cx="5080000" cy="321945"/>
          </a:xfrm>
          <a:prstGeom prst="rect">
            <a:avLst/>
          </a:prstGeom>
          <a:noFill/>
          <a:ln w="9525">
            <a:noFill/>
          </a:ln>
        </p:spPr>
        <p:txBody>
          <a:bodyPr>
            <a:spAutoFit/>
          </a:bodyPr>
          <a:lstStyle/>
          <a:p>
            <a:pPr indent="0" algn="ctr"/>
            <a:r>
              <a:rPr lang="en-US" sz="1500" b="1">
                <a:latin typeface="黑体" panose="02010609060101010101" charset="-122"/>
                <a:ea typeface="宋体" panose="02010600030101010101" pitchFamily="2" charset="-122"/>
                <a:cs typeface="Times New Roman" panose="02020603050405020304" charset="0"/>
              </a:rPr>
              <a:t> </a:t>
            </a:r>
            <a:endParaRPr lang="zh-CN" altLang="en-US"/>
          </a:p>
        </p:txBody>
      </p:sp>
      <p:pic>
        <p:nvPicPr>
          <p:cNvPr id="2" name="图片 3" descr="IMG_256">
            <a:hlinkClick r:id="rId2"/>
          </p:cNvPr>
          <p:cNvPicPr>
            <a:picLocks noChangeAspect="1"/>
          </p:cNvPicPr>
          <p:nvPr>
            <p:custDataLst>
              <p:tags r:id="rId3"/>
            </p:custDataLst>
          </p:nvPr>
        </p:nvPicPr>
        <p:blipFill>
          <a:blip r:embed="rId4"/>
          <a:stretch>
            <a:fillRect/>
          </a:stretch>
        </p:blipFill>
        <p:spPr>
          <a:xfrm>
            <a:off x="3143250" y="1600200"/>
            <a:ext cx="2857500" cy="19431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Tm="0">
        <p14:prism isContent="1"/>
      </p:transition>
    </mc:Choice>
    <mc:Fallback>
      <p:transition spd="slow"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AutoShape 8"/>
          <p:cNvSpPr/>
          <p:nvPr>
            <p:custDataLst>
              <p:tags r:id="rId1"/>
            </p:custDataLst>
          </p:nvPr>
        </p:nvSpPr>
        <p:spPr bwMode="auto">
          <a:xfrm>
            <a:off x="3570605" y="1285240"/>
            <a:ext cx="5466080" cy="3159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200000"/>
              </a:lnSpc>
              <a:spcAft>
                <a:spcPts val="600"/>
              </a:spcAft>
              <a:buClrTx/>
              <a:buSzTx/>
              <a:buFontTx/>
            </a:pPr>
            <a:endParaRPr lang="zh-CN" altLang="en-US" dirty="0">
              <a:effectLst>
                <a:outerShdw blurRad="38100" dist="19050" dir="2700000" algn="tl" rotWithShape="0">
                  <a:schemeClr val="tx1">
                    <a:alpha val="40000"/>
                  </a:schemeClr>
                </a:outerShdw>
              </a:effectLst>
              <a:latin typeface="微软雅黑" panose="020B0503020204020204" charset="-122"/>
              <a:ea typeface="微软雅黑" panose="020B0503020204020204" charset="-122"/>
              <a:sym typeface="+mn-ea"/>
            </a:endParaRPr>
          </a:p>
        </p:txBody>
      </p:sp>
      <p:sp>
        <p:nvSpPr>
          <p:cNvPr id="100" name="文本框 99"/>
          <p:cNvSpPr txBox="1"/>
          <p:nvPr/>
        </p:nvSpPr>
        <p:spPr>
          <a:xfrm>
            <a:off x="2032000" y="-473392"/>
            <a:ext cx="5080000" cy="321945"/>
          </a:xfrm>
          <a:prstGeom prst="rect">
            <a:avLst/>
          </a:prstGeom>
          <a:noFill/>
          <a:ln w="9525">
            <a:noFill/>
          </a:ln>
        </p:spPr>
        <p:txBody>
          <a:bodyPr>
            <a:spAutoFit/>
          </a:bodyPr>
          <a:lstStyle/>
          <a:p>
            <a:pPr indent="0" algn="ctr"/>
            <a:r>
              <a:rPr lang="en-US" sz="1500" b="1">
                <a:latin typeface="黑体" panose="02010609060101010101" charset="-122"/>
                <a:ea typeface="宋体" panose="02010600030101010101" pitchFamily="2" charset="-122"/>
                <a:cs typeface="Times New Roman" panose="02020603050405020304" charset="0"/>
              </a:rPr>
              <a:t> </a:t>
            </a:r>
            <a:endParaRPr lang="zh-CN" altLang="en-US"/>
          </a:p>
        </p:txBody>
      </p:sp>
      <p:pic>
        <p:nvPicPr>
          <p:cNvPr id="3" name="图片 2" descr="IMG_256">
            <a:hlinkClick r:id="rId2"/>
          </p:cNvPr>
          <p:cNvPicPr>
            <a:picLocks noChangeAspect="1"/>
          </p:cNvPicPr>
          <p:nvPr>
            <p:custDataLst>
              <p:tags r:id="rId3"/>
            </p:custDataLst>
          </p:nvPr>
        </p:nvPicPr>
        <p:blipFill>
          <a:blip r:embed="rId4"/>
          <a:stretch>
            <a:fillRect/>
          </a:stretch>
        </p:blipFill>
        <p:spPr>
          <a:xfrm>
            <a:off x="3143250" y="1571625"/>
            <a:ext cx="2857500" cy="20002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Tm="0">
        <p14:prism isContent="1"/>
      </p:transition>
    </mc:Choice>
    <mc:Fallback>
      <p:transition spd="slow"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AutoShape 8"/>
          <p:cNvSpPr/>
          <p:nvPr>
            <p:custDataLst>
              <p:tags r:id="rId1"/>
            </p:custDataLst>
          </p:nvPr>
        </p:nvSpPr>
        <p:spPr bwMode="auto">
          <a:xfrm>
            <a:off x="3570605" y="1285240"/>
            <a:ext cx="5466080" cy="3159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200000"/>
              </a:lnSpc>
              <a:spcAft>
                <a:spcPts val="600"/>
              </a:spcAft>
              <a:buClrTx/>
              <a:buSzTx/>
              <a:buFontTx/>
            </a:pPr>
            <a:endParaRPr lang="zh-CN" altLang="en-US" dirty="0">
              <a:effectLst>
                <a:outerShdw blurRad="38100" dist="19050" dir="2700000" algn="tl" rotWithShape="0">
                  <a:schemeClr val="tx1">
                    <a:alpha val="40000"/>
                  </a:schemeClr>
                </a:outerShdw>
              </a:effectLst>
              <a:latin typeface="微软雅黑" panose="020B0503020204020204" charset="-122"/>
              <a:ea typeface="微软雅黑" panose="020B0503020204020204" charset="-122"/>
              <a:sym typeface="+mn-ea"/>
            </a:endParaRPr>
          </a:p>
        </p:txBody>
      </p:sp>
      <p:sp>
        <p:nvSpPr>
          <p:cNvPr id="100" name="文本框 99"/>
          <p:cNvSpPr txBox="1"/>
          <p:nvPr/>
        </p:nvSpPr>
        <p:spPr>
          <a:xfrm>
            <a:off x="2032000" y="-473392"/>
            <a:ext cx="5080000" cy="321945"/>
          </a:xfrm>
          <a:prstGeom prst="rect">
            <a:avLst/>
          </a:prstGeom>
          <a:noFill/>
          <a:ln w="9525">
            <a:noFill/>
          </a:ln>
        </p:spPr>
        <p:txBody>
          <a:bodyPr>
            <a:spAutoFit/>
          </a:bodyPr>
          <a:lstStyle/>
          <a:p>
            <a:pPr indent="0" algn="ctr"/>
            <a:r>
              <a:rPr lang="en-US" sz="1500" b="1">
                <a:latin typeface="黑体" panose="02010609060101010101" charset="-122"/>
                <a:ea typeface="宋体" panose="02010600030101010101" pitchFamily="2" charset="-122"/>
                <a:cs typeface="Times New Roman" panose="02020603050405020304" charset="0"/>
              </a:rPr>
              <a:t> </a:t>
            </a:r>
            <a:endParaRPr lang="zh-CN" altLang="en-US"/>
          </a:p>
        </p:txBody>
      </p:sp>
      <p:pic>
        <p:nvPicPr>
          <p:cNvPr id="4" name="图片 4" descr="IMG_256">
            <a:hlinkClick r:id="rId2"/>
          </p:cNvPr>
          <p:cNvPicPr>
            <a:picLocks noChangeAspect="1"/>
          </p:cNvPicPr>
          <p:nvPr>
            <p:custDataLst>
              <p:tags r:id="rId3"/>
            </p:custDataLst>
          </p:nvPr>
        </p:nvPicPr>
        <p:blipFill>
          <a:blip r:embed="rId4"/>
          <a:stretch>
            <a:fillRect/>
          </a:stretch>
        </p:blipFill>
        <p:spPr>
          <a:xfrm>
            <a:off x="3143250" y="1628775"/>
            <a:ext cx="2857500" cy="1885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Tm="0">
        <p14:prism isContent="1"/>
      </p:transition>
    </mc:Choice>
    <mc:Fallback>
      <p:transition spd="slow"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AutoShape 8"/>
          <p:cNvSpPr/>
          <p:nvPr>
            <p:custDataLst>
              <p:tags r:id="rId1"/>
            </p:custDataLst>
          </p:nvPr>
        </p:nvSpPr>
        <p:spPr bwMode="auto">
          <a:xfrm>
            <a:off x="3570605" y="1285240"/>
            <a:ext cx="5466080" cy="3159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200000"/>
              </a:lnSpc>
              <a:spcAft>
                <a:spcPts val="600"/>
              </a:spcAft>
              <a:buClrTx/>
              <a:buSzTx/>
              <a:buFontTx/>
            </a:pPr>
            <a:endParaRPr lang="zh-CN" altLang="en-US" dirty="0">
              <a:effectLst>
                <a:outerShdw blurRad="38100" dist="19050" dir="2700000" algn="tl" rotWithShape="0">
                  <a:schemeClr val="tx1">
                    <a:alpha val="40000"/>
                  </a:schemeClr>
                </a:outerShdw>
              </a:effectLst>
              <a:latin typeface="微软雅黑" panose="020B0503020204020204" charset="-122"/>
              <a:ea typeface="微软雅黑" panose="020B0503020204020204" charset="-122"/>
              <a:sym typeface="+mn-ea"/>
            </a:endParaRPr>
          </a:p>
        </p:txBody>
      </p:sp>
      <p:sp>
        <p:nvSpPr>
          <p:cNvPr id="100" name="文本框 99"/>
          <p:cNvSpPr txBox="1"/>
          <p:nvPr/>
        </p:nvSpPr>
        <p:spPr>
          <a:xfrm>
            <a:off x="2032000" y="-473392"/>
            <a:ext cx="5080000" cy="321945"/>
          </a:xfrm>
          <a:prstGeom prst="rect">
            <a:avLst/>
          </a:prstGeom>
          <a:noFill/>
          <a:ln w="9525">
            <a:noFill/>
          </a:ln>
        </p:spPr>
        <p:txBody>
          <a:bodyPr>
            <a:spAutoFit/>
          </a:bodyPr>
          <a:lstStyle/>
          <a:p>
            <a:pPr indent="0" algn="ctr"/>
            <a:r>
              <a:rPr lang="en-US" sz="1500" b="1">
                <a:latin typeface="黑体" panose="02010609060101010101" charset="-122"/>
                <a:ea typeface="宋体" panose="02010600030101010101" pitchFamily="2" charset="-122"/>
                <a:cs typeface="Times New Roman" panose="02020603050405020304" charset="0"/>
              </a:rPr>
              <a:t> </a:t>
            </a:r>
            <a:endParaRPr lang="zh-CN" altLang="en-US"/>
          </a:p>
        </p:txBody>
      </p:sp>
      <p:pic>
        <p:nvPicPr>
          <p:cNvPr id="5" name="图片 5" descr="IMG_256">
            <a:hlinkClick r:id="rId2"/>
          </p:cNvPr>
          <p:cNvPicPr>
            <a:picLocks noChangeAspect="1"/>
          </p:cNvPicPr>
          <p:nvPr>
            <p:custDataLst>
              <p:tags r:id="rId3"/>
            </p:custDataLst>
          </p:nvPr>
        </p:nvPicPr>
        <p:blipFill>
          <a:blip r:embed="rId4"/>
          <a:stretch>
            <a:fillRect/>
          </a:stretch>
        </p:blipFill>
        <p:spPr>
          <a:xfrm>
            <a:off x="3143250" y="1585913"/>
            <a:ext cx="2857500" cy="19716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Tm="0">
        <p14:prism isContent="1"/>
      </p:transition>
    </mc:Choice>
    <mc:Fallback>
      <p:transition spd="slow"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61" y="2598747"/>
            <a:ext cx="3741364" cy="1787525"/>
          </a:xfrm>
          <a:prstGeom prst="rect">
            <a:avLst/>
          </a:prstGeom>
        </p:spPr>
        <p:txBody>
          <a:bodyPr wrap="square">
            <a:spAutoFit/>
          </a:bodyPr>
          <a:lstStyle/>
          <a:p>
            <a:pPr>
              <a:lnSpc>
                <a:spcPct val="150000"/>
              </a:lnSpc>
            </a:pPr>
            <a:r>
              <a:rPr sz="1050" dirty="0">
                <a:solidFill>
                  <a:schemeClr val="tx1"/>
                </a:solidFill>
                <a:cs typeface="+mn-ea"/>
                <a:sym typeface="+mn-lt"/>
              </a:rPr>
              <a:t>1、四川传媒学院财务审批制度</a:t>
            </a:r>
            <a:endParaRPr sz="1050" dirty="0">
              <a:solidFill>
                <a:schemeClr val="tx1"/>
              </a:solidFill>
              <a:cs typeface="+mn-ea"/>
              <a:sym typeface="+mn-lt"/>
            </a:endParaRPr>
          </a:p>
          <a:p>
            <a:pPr>
              <a:lnSpc>
                <a:spcPct val="150000"/>
              </a:lnSpc>
            </a:pPr>
            <a:r>
              <a:rPr sz="1050" dirty="0">
                <a:solidFill>
                  <a:schemeClr val="tx1"/>
                </a:solidFill>
                <a:cs typeface="+mn-ea"/>
                <a:sym typeface="+mn-lt"/>
              </a:rPr>
              <a:t>2、四川传媒学院财务处、科研处关于科研经费报销事宜的有关说明</a:t>
            </a:r>
            <a:endParaRPr sz="1050" dirty="0">
              <a:solidFill>
                <a:schemeClr val="tx1"/>
              </a:solidFill>
              <a:cs typeface="+mn-ea"/>
              <a:sym typeface="+mn-lt"/>
            </a:endParaRPr>
          </a:p>
          <a:p>
            <a:pPr>
              <a:lnSpc>
                <a:spcPct val="150000"/>
              </a:lnSpc>
            </a:pPr>
            <a:r>
              <a:rPr sz="1050" dirty="0">
                <a:solidFill>
                  <a:schemeClr val="tx1"/>
                </a:solidFill>
                <a:cs typeface="+mn-ea"/>
                <a:sym typeface="+mn-lt"/>
              </a:rPr>
              <a:t>3、四川传媒学院教学日常运行经费管理办法</a:t>
            </a:r>
            <a:endParaRPr sz="1050" dirty="0">
              <a:solidFill>
                <a:schemeClr val="tx1"/>
              </a:solidFill>
              <a:cs typeface="+mn-ea"/>
              <a:sym typeface="+mn-lt"/>
            </a:endParaRPr>
          </a:p>
          <a:p>
            <a:pPr>
              <a:lnSpc>
                <a:spcPct val="150000"/>
              </a:lnSpc>
            </a:pPr>
            <a:r>
              <a:rPr sz="1050" dirty="0">
                <a:solidFill>
                  <a:schemeClr val="tx1"/>
                </a:solidFill>
                <a:cs typeface="+mn-ea"/>
                <a:sym typeface="+mn-lt"/>
              </a:rPr>
              <a:t>4、四川传媒学院校级教研教改项目经费管理办法</a:t>
            </a:r>
            <a:endParaRPr sz="1050" dirty="0">
              <a:solidFill>
                <a:schemeClr val="tx1"/>
              </a:solidFill>
              <a:cs typeface="+mn-ea"/>
              <a:sym typeface="+mn-lt"/>
            </a:endParaRPr>
          </a:p>
          <a:p>
            <a:pPr>
              <a:lnSpc>
                <a:spcPct val="150000"/>
              </a:lnSpc>
            </a:pPr>
            <a:r>
              <a:rPr sz="1050" dirty="0">
                <a:solidFill>
                  <a:schemeClr val="tx1"/>
                </a:solidFill>
                <a:cs typeface="+mn-ea"/>
                <a:sym typeface="+mn-lt"/>
              </a:rPr>
              <a:t>5、四川传媒学院费用报销规定</a:t>
            </a:r>
            <a:endParaRPr sz="1050" dirty="0">
              <a:solidFill>
                <a:schemeClr val="tx1"/>
              </a:solidFill>
              <a:cs typeface="+mn-ea"/>
              <a:sym typeface="+mn-lt"/>
            </a:endParaRPr>
          </a:p>
          <a:p>
            <a:pPr>
              <a:lnSpc>
                <a:spcPct val="150000"/>
              </a:lnSpc>
            </a:pPr>
            <a:r>
              <a:rPr sz="1050" dirty="0">
                <a:solidFill>
                  <a:schemeClr val="tx1"/>
                </a:solidFill>
                <a:cs typeface="+mn-ea"/>
                <a:sym typeface="+mn-lt"/>
              </a:rPr>
              <a:t>6、四川传媒学院教职工差旅管理办法</a:t>
            </a:r>
            <a:endParaRPr sz="1050" dirty="0">
              <a:solidFill>
                <a:schemeClr val="tx1"/>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760426" y="1819397"/>
            <a:ext cx="1307513" cy="1307513"/>
            <a:chOff x="1760426" y="1819397"/>
            <a:chExt cx="1307513"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967834" y="2057655"/>
              <a:ext cx="86106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04</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902" y="1885722"/>
            <a:ext cx="1452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报销的文件</a:t>
            </a:r>
            <a:endParaRPr lang="zh-CN" altLang="en-US" sz="2000" dirty="0">
              <a:solidFill>
                <a:schemeClr val="accent1"/>
              </a:solidFill>
              <a:latin typeface="+mn-lt"/>
              <a:ea typeface="+mn-ea"/>
              <a:cs typeface="+mn-ea"/>
              <a:sym typeface="+mn-lt"/>
            </a:endParaRPr>
          </a:p>
        </p:txBody>
      </p:sp>
      <p:sp>
        <p:nvSpPr>
          <p:cNvPr id="20" name="矩形 19"/>
          <p:cNvSpPr/>
          <p:nvPr/>
        </p:nvSpPr>
        <p:spPr>
          <a:xfrm>
            <a:off x="3493198" y="2842841"/>
            <a:ext cx="309880" cy="553085"/>
          </a:xfrm>
          <a:prstGeom prst="rect">
            <a:avLst/>
          </a:prstGeom>
        </p:spPr>
        <p:txBody>
          <a:bodyPr wrap="square">
            <a:sp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03103" y="1929971"/>
            <a:ext cx="1111558" cy="305617"/>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760426" y="1819397"/>
            <a:ext cx="1307513" cy="1307513"/>
            <a:chOff x="1760426" y="1819397"/>
            <a:chExt cx="1307513"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967834" y="2057655"/>
              <a:ext cx="86106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05</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902" y="1885722"/>
            <a:ext cx="1198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报销单据</a:t>
            </a:r>
            <a:endParaRPr lang="zh-CN" altLang="en-US" sz="2000" dirty="0">
              <a:solidFill>
                <a:schemeClr val="accent1"/>
              </a:solidFill>
              <a:latin typeface="+mn-lt"/>
              <a:ea typeface="+mn-ea"/>
              <a:cs typeface="+mn-ea"/>
              <a:sym typeface="+mn-lt"/>
            </a:endParaRPr>
          </a:p>
        </p:txBody>
      </p:sp>
      <p:sp>
        <p:nvSpPr>
          <p:cNvPr id="20" name="矩形 19"/>
          <p:cNvSpPr/>
          <p:nvPr/>
        </p:nvSpPr>
        <p:spPr>
          <a:xfrm>
            <a:off x="3493198" y="2842841"/>
            <a:ext cx="309880" cy="553085"/>
          </a:xfrm>
          <a:prstGeom prst="rect">
            <a:avLst/>
          </a:prstGeom>
        </p:spPr>
        <p:txBody>
          <a:bodyPr wrap="square">
            <a:sp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03103" y="1929971"/>
            <a:ext cx="1111558" cy="305617"/>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6" name="表格 5"/>
          <p:cNvGraphicFramePr/>
          <p:nvPr>
            <p:custDataLst>
              <p:tags r:id="rId1"/>
            </p:custDataLst>
          </p:nvPr>
        </p:nvGraphicFramePr>
        <p:xfrm>
          <a:off x="3868420" y="2284730"/>
          <a:ext cx="2585720" cy="2697480"/>
        </p:xfrm>
        <a:graphic>
          <a:graphicData uri="http://schemas.openxmlformats.org/drawingml/2006/table">
            <a:tbl>
              <a:tblPr/>
              <a:tblGrid>
                <a:gridCol w="547370"/>
                <a:gridCol w="2038350"/>
              </a:tblGrid>
              <a:tr h="302260">
                <a:tc gridSpan="2">
                  <a:txBody>
                    <a:bodyPr/>
                    <a:p>
                      <a:pPr indent="0" algn="ctr">
                        <a:buNone/>
                      </a:pPr>
                      <a:r>
                        <a:rPr lang="zh-CN" sz="1600" b="0">
                          <a:solidFill>
                            <a:srgbClr val="000000"/>
                          </a:solidFill>
                          <a:latin typeface="Arial" panose="020B0604020202020204" pitchFamily="34" charset="0"/>
                          <a:ea typeface="宋体" panose="02010600030101010101" pitchFamily="2" charset="-122"/>
                        </a:rPr>
                        <a:t>表格目录</a:t>
                      </a:r>
                      <a:endParaRPr lang="en-US" altLang="en-US" sz="1600" b="0">
                        <a:solidFill>
                          <a:srgbClr val="000000"/>
                        </a:solidFill>
                        <a:latin typeface="宋体" panose="02010600030101010101" pitchFamily="2" charset="-122"/>
                      </a:endParaRPr>
                    </a:p>
                  </a:txBody>
                  <a:tcPr marL="12700" marR="12700" marT="12700" vert="horz" anchor="ctr" anchorCtr="0">
                    <a:lnL>
                      <a:noFill/>
                    </a:lnL>
                    <a:lnR cap="flat">
                      <a:noFill/>
                    </a:lnR>
                    <a:lnT cap="flat">
                      <a:noFill/>
                    </a:lnT>
                    <a:lnB cap="flat">
                      <a:noFill/>
                    </a:lnB>
                    <a:lnTlToBr>
                      <a:noFill/>
                    </a:lnTlToBr>
                    <a:lnBlToTr>
                      <a:noFill/>
                    </a:lnBlToTr>
                    <a:noFill/>
                  </a:tcPr>
                </a:tc>
                <a:tc hMerge="1">
                  <a:tcPr>
                    <a:lnR cap="flat">
                      <a:noFill/>
                    </a:lnR>
                    <a:lnT cap="flat">
                      <a:noFill/>
                    </a:lnT>
                    <a:lnB cap="flat">
                      <a:noFill/>
                    </a:lnB>
                  </a:tcPr>
                </a:tc>
              </a:tr>
              <a:tr h="271780">
                <a:tc>
                  <a:txBody>
                    <a:bodyPr/>
                    <a:p>
                      <a:pPr indent="0">
                        <a:buNone/>
                      </a:pPr>
                      <a:endParaRPr lang="en-US" altLang="en-US" sz="1000" b="0">
                        <a:solidFill>
                          <a:srgbClr val="000000"/>
                        </a:solidFill>
                        <a:latin typeface="宋体" panose="02010600030101010101" pitchFamily="2" charset="-122"/>
                      </a:endParaRPr>
                    </a:p>
                  </a:txBody>
                  <a:tcPr marL="12700" marR="12700" marT="12700" vert="horz" anchor="ctr" anchorCtr="0">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zh-CN" altLang="en-US" sz="1400"/>
                    </a:p>
                  </a:txBody>
                  <a:tcPr marL="12700" marR="12700" marT="12700" vert="horz" anchor="ctr" anchorCtr="0">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r>
              <a:tr h="226060">
                <a:tc>
                  <a:txBody>
                    <a:bodyPr/>
                    <a:p>
                      <a:pPr indent="0" algn="ctr">
                        <a:buNone/>
                      </a:pPr>
                      <a:r>
                        <a:rPr lang="zh-CN" sz="1100" b="0">
                          <a:solidFill>
                            <a:schemeClr val="tx1"/>
                          </a:solidFill>
                          <a:latin typeface="Arial" panose="020B0604020202020204" pitchFamily="34" charset="0"/>
                          <a:ea typeface="宋体" panose="02010600030101010101" pitchFamily="2" charset="-122"/>
                        </a:rPr>
                        <a:t>序号</a:t>
                      </a:r>
                      <a:endParaRPr lang="zh-CN" altLang="en-US" sz="1100" b="0">
                        <a:solidFill>
                          <a:schemeClr val="tx1"/>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lgn="ctr">
                        <a:buNone/>
                      </a:pPr>
                      <a:r>
                        <a:rPr lang="zh-CN" sz="1100" b="0">
                          <a:solidFill>
                            <a:schemeClr val="tx1"/>
                          </a:solidFill>
                          <a:latin typeface="Arial" panose="020B0604020202020204" pitchFamily="34" charset="0"/>
                          <a:ea typeface="宋体" panose="02010600030101010101" pitchFamily="2" charset="-122"/>
                        </a:rPr>
                        <a:t>名称</a:t>
                      </a:r>
                      <a:endParaRPr lang="zh-CN" altLang="en-US" sz="1100" b="0">
                        <a:solidFill>
                          <a:schemeClr val="tx1"/>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r>
              <a:tr h="210820">
                <a:tc>
                  <a:txBody>
                    <a:bodyPr/>
                    <a:p>
                      <a:pPr indent="0" algn="ctr">
                        <a:buNone/>
                      </a:pPr>
                      <a:r>
                        <a:rPr lang="en-US" sz="1000" b="0">
                          <a:solidFill>
                            <a:schemeClr val="tx1"/>
                          </a:solidFill>
                          <a:latin typeface="宋体" panose="02010600030101010101" pitchFamily="2" charset="-122"/>
                        </a:rPr>
                        <a:t>1</a:t>
                      </a:r>
                      <a:endParaRPr lang="en-US" altLang="en-US" sz="1000" b="0">
                        <a:solidFill>
                          <a:schemeClr val="tx1"/>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900" b="0" u="sng">
                          <a:solidFill>
                            <a:schemeClr val="tx1"/>
                          </a:solidFill>
                          <a:latin typeface="Arial" panose="020B0604020202020204" pitchFamily="34" charset="0"/>
                          <a:ea typeface="宋体" panose="02010600030101010101" pitchFamily="2" charset="-122"/>
                          <a:hlinkClick r:id="rId2"/>
                        </a:rPr>
                        <a:t>费用报销单</a:t>
                      </a:r>
                      <a:endParaRPr lang="zh-CN" altLang="en-US" sz="900" b="0" u="sng">
                        <a:solidFill>
                          <a:schemeClr val="tx1"/>
                        </a:solidFill>
                        <a:latin typeface="Arial" panose="020B0604020202020204" pitchFamily="34" charset="0"/>
                        <a:ea typeface="宋体" panose="02010600030101010101" pitchFamily="2" charset="-122"/>
                        <a:hlinkClick r:id="rId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0820">
                <a:tc>
                  <a:txBody>
                    <a:bodyPr/>
                    <a:p>
                      <a:pPr indent="0" algn="ctr">
                        <a:buNone/>
                      </a:pPr>
                      <a:r>
                        <a:rPr lang="en-US" sz="1000" b="0">
                          <a:solidFill>
                            <a:schemeClr val="tx1"/>
                          </a:solidFill>
                          <a:latin typeface="宋体" panose="02010600030101010101" pitchFamily="2" charset="-122"/>
                        </a:rPr>
                        <a:t>2</a:t>
                      </a:r>
                      <a:endParaRPr lang="en-US" altLang="en-US" sz="1000" b="0">
                        <a:solidFill>
                          <a:schemeClr val="tx1"/>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900" b="0" u="sng">
                          <a:solidFill>
                            <a:schemeClr val="tx1"/>
                          </a:solidFill>
                          <a:latin typeface="Arial" panose="020B0604020202020204" pitchFamily="34" charset="0"/>
                          <a:ea typeface="宋体" panose="02010600030101010101" pitchFamily="2" charset="-122"/>
                          <a:hlinkClick r:id="rId3"/>
                        </a:rPr>
                        <a:t>借款申请单</a:t>
                      </a:r>
                      <a:endParaRPr lang="zh-CN" altLang="en-US" sz="900" b="0" u="sng">
                        <a:solidFill>
                          <a:schemeClr val="tx1"/>
                        </a:solidFill>
                        <a:latin typeface="Arial" panose="020B0604020202020204" pitchFamily="34" charset="0"/>
                        <a:ea typeface="宋体" panose="02010600030101010101" pitchFamily="2" charset="-122"/>
                        <a:hlinkClick r:id="rId3"/>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0820">
                <a:tc>
                  <a:txBody>
                    <a:bodyPr/>
                    <a:p>
                      <a:pPr indent="0" algn="ctr">
                        <a:buNone/>
                      </a:pPr>
                      <a:r>
                        <a:rPr lang="en-US" sz="1000" b="0">
                          <a:solidFill>
                            <a:schemeClr val="tx1"/>
                          </a:solidFill>
                          <a:latin typeface="宋体" panose="02010600030101010101" pitchFamily="2" charset="-122"/>
                        </a:rPr>
                        <a:t>3</a:t>
                      </a:r>
                      <a:endParaRPr lang="en-US" altLang="en-US" sz="1000" b="0">
                        <a:solidFill>
                          <a:schemeClr val="tx1"/>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900" b="0" u="sng">
                          <a:solidFill>
                            <a:schemeClr val="tx1"/>
                          </a:solidFill>
                          <a:latin typeface="Arial" panose="020B0604020202020204" pitchFamily="34" charset="0"/>
                          <a:ea typeface="宋体" panose="02010600030101010101" pitchFamily="2" charset="-122"/>
                          <a:hlinkClick r:id="rId4"/>
                        </a:rPr>
                        <a:t>付款申请单</a:t>
                      </a:r>
                      <a:endParaRPr lang="zh-CN" altLang="en-US" sz="900" b="0" u="sng">
                        <a:solidFill>
                          <a:schemeClr val="tx1"/>
                        </a:solidFill>
                        <a:latin typeface="Arial" panose="020B0604020202020204" pitchFamily="34" charset="0"/>
                        <a:ea typeface="宋体" panose="02010600030101010101" pitchFamily="2" charset="-122"/>
                        <a:hlinkClick r:id="rId4"/>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0820">
                <a:tc>
                  <a:txBody>
                    <a:bodyPr/>
                    <a:p>
                      <a:pPr indent="0" algn="ctr">
                        <a:buNone/>
                      </a:pPr>
                      <a:r>
                        <a:rPr lang="en-US" sz="1000" b="0">
                          <a:solidFill>
                            <a:schemeClr val="tx1"/>
                          </a:solidFill>
                          <a:latin typeface="宋体" panose="02010600030101010101" pitchFamily="2" charset="-122"/>
                        </a:rPr>
                        <a:t>4</a:t>
                      </a:r>
                      <a:endParaRPr lang="en-US" altLang="en-US" sz="1000" b="0">
                        <a:solidFill>
                          <a:schemeClr val="tx1"/>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900" b="0" u="sng">
                          <a:solidFill>
                            <a:schemeClr val="tx1"/>
                          </a:solidFill>
                          <a:latin typeface="Arial" panose="020B0604020202020204" pitchFamily="34" charset="0"/>
                          <a:ea typeface="宋体" panose="02010600030101010101" pitchFamily="2" charset="-122"/>
                          <a:hlinkClick r:id="rId5"/>
                        </a:rPr>
                        <a:t>差旅费报销单</a:t>
                      </a:r>
                      <a:endParaRPr lang="zh-CN" altLang="en-US" sz="900" b="0" u="sng">
                        <a:solidFill>
                          <a:schemeClr val="tx1"/>
                        </a:solidFill>
                        <a:latin typeface="Arial" panose="020B0604020202020204" pitchFamily="34" charset="0"/>
                        <a:ea typeface="宋体" panose="02010600030101010101" pitchFamily="2" charset="-122"/>
                        <a:hlinkClick r:id="rId5"/>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0820">
                <a:tc>
                  <a:txBody>
                    <a:bodyPr/>
                    <a:p>
                      <a:pPr indent="0" algn="ctr">
                        <a:buNone/>
                      </a:pPr>
                      <a:r>
                        <a:rPr lang="en-US" sz="1000" b="0">
                          <a:solidFill>
                            <a:schemeClr val="tx1"/>
                          </a:solidFill>
                          <a:latin typeface="宋体" panose="02010600030101010101" pitchFamily="2" charset="-122"/>
                        </a:rPr>
                        <a:t>5</a:t>
                      </a:r>
                      <a:endParaRPr lang="en-US" altLang="en-US" sz="1000" b="0">
                        <a:solidFill>
                          <a:schemeClr val="tx1"/>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900" b="0" u="sng">
                          <a:solidFill>
                            <a:schemeClr val="tx1"/>
                          </a:solidFill>
                          <a:latin typeface="Arial" panose="020B0604020202020204" pitchFamily="34" charset="0"/>
                          <a:ea typeface="宋体" panose="02010600030101010101" pitchFamily="2" charset="-122"/>
                          <a:hlinkClick r:id="rId6"/>
                        </a:rPr>
                        <a:t>出差审批表</a:t>
                      </a:r>
                      <a:endParaRPr lang="zh-CN" altLang="en-US" sz="900" b="0" u="sng">
                        <a:solidFill>
                          <a:schemeClr val="tx1"/>
                        </a:solidFill>
                        <a:latin typeface="Arial" panose="020B0604020202020204" pitchFamily="34" charset="0"/>
                        <a:ea typeface="宋体" panose="02010600030101010101" pitchFamily="2" charset="-122"/>
                        <a:hlinkClick r:id="rId6"/>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0820">
                <a:tc>
                  <a:txBody>
                    <a:bodyPr/>
                    <a:p>
                      <a:pPr indent="0" algn="ctr">
                        <a:buNone/>
                      </a:pPr>
                      <a:r>
                        <a:rPr lang="en-US" sz="1000" b="0">
                          <a:solidFill>
                            <a:schemeClr val="tx1"/>
                          </a:solidFill>
                          <a:latin typeface="宋体" panose="02010600030101010101" pitchFamily="2" charset="-122"/>
                        </a:rPr>
                        <a:t>6</a:t>
                      </a:r>
                      <a:endParaRPr lang="en-US" altLang="en-US" sz="1000" b="0">
                        <a:solidFill>
                          <a:schemeClr val="tx1"/>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900" b="0" u="sng">
                          <a:solidFill>
                            <a:schemeClr val="tx1"/>
                          </a:solidFill>
                          <a:latin typeface="Arial" panose="020B0604020202020204" pitchFamily="34" charset="0"/>
                          <a:ea typeface="宋体" panose="02010600030101010101" pitchFamily="2" charset="-122"/>
                          <a:hlinkClick r:id="rId7"/>
                        </a:rPr>
                        <a:t>业务工作餐报销单</a:t>
                      </a:r>
                      <a:endParaRPr lang="zh-CN" altLang="en-US" sz="900" b="0" u="sng">
                        <a:solidFill>
                          <a:schemeClr val="tx1"/>
                        </a:solidFill>
                        <a:latin typeface="Arial" panose="020B0604020202020204" pitchFamily="34" charset="0"/>
                        <a:ea typeface="宋体" panose="02010600030101010101" pitchFamily="2" charset="-122"/>
                        <a:hlinkClick r:id="rId7"/>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0820">
                <a:tc>
                  <a:txBody>
                    <a:bodyPr/>
                    <a:p>
                      <a:pPr indent="0" algn="ctr">
                        <a:buNone/>
                      </a:pPr>
                      <a:r>
                        <a:rPr lang="en-US" sz="1000" b="0">
                          <a:solidFill>
                            <a:schemeClr val="tx1"/>
                          </a:solidFill>
                          <a:latin typeface="宋体" panose="02010600030101010101" pitchFamily="2" charset="-122"/>
                        </a:rPr>
                        <a:t>7</a:t>
                      </a:r>
                      <a:endParaRPr lang="en-US" altLang="en-US" sz="1000" b="0">
                        <a:solidFill>
                          <a:schemeClr val="tx1"/>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900" b="0" u="sng">
                          <a:solidFill>
                            <a:schemeClr val="tx1"/>
                          </a:solidFill>
                          <a:latin typeface="Arial" panose="020B0604020202020204" pitchFamily="34" charset="0"/>
                          <a:ea typeface="宋体" panose="02010600030101010101" pitchFamily="2" charset="-122"/>
                          <a:hlinkClick r:id="rId8"/>
                        </a:rPr>
                        <a:t>车辆行驶登记表</a:t>
                      </a:r>
                      <a:endParaRPr lang="zh-CN" altLang="en-US" sz="900" b="0" u="sng">
                        <a:solidFill>
                          <a:schemeClr val="tx1"/>
                        </a:solidFill>
                        <a:latin typeface="Arial" panose="020B0604020202020204" pitchFamily="34" charset="0"/>
                        <a:ea typeface="宋体" panose="02010600030101010101" pitchFamily="2" charset="-122"/>
                        <a:hlinkClick r:id="rId8"/>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0820">
                <a:tc>
                  <a:txBody>
                    <a:bodyPr/>
                    <a:p>
                      <a:pPr indent="0" algn="ctr">
                        <a:buNone/>
                      </a:pPr>
                      <a:r>
                        <a:rPr lang="en-US" sz="1000" b="0">
                          <a:solidFill>
                            <a:schemeClr val="tx1"/>
                          </a:solidFill>
                          <a:latin typeface="宋体" panose="02010600030101010101" pitchFamily="2" charset="-122"/>
                        </a:rPr>
                        <a:t>8</a:t>
                      </a:r>
                      <a:endParaRPr lang="en-US" altLang="en-US" sz="1000" b="0">
                        <a:solidFill>
                          <a:schemeClr val="tx1"/>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900" b="0" u="sng">
                          <a:solidFill>
                            <a:schemeClr val="tx1"/>
                          </a:solidFill>
                          <a:latin typeface="Arial" panose="020B0604020202020204" pitchFamily="34" charset="0"/>
                          <a:ea typeface="宋体" panose="02010600030101010101" pitchFamily="2" charset="-122"/>
                          <a:hlinkClick r:id="rId9"/>
                        </a:rPr>
                        <a:t>劳务费发放表</a:t>
                      </a:r>
                      <a:endParaRPr lang="zh-CN" altLang="en-US" sz="900" b="0" u="sng">
                        <a:solidFill>
                          <a:schemeClr val="tx1"/>
                        </a:solidFill>
                        <a:latin typeface="Arial" panose="020B0604020202020204" pitchFamily="34" charset="0"/>
                        <a:ea typeface="宋体" panose="02010600030101010101" pitchFamily="2" charset="-122"/>
                        <a:hlinkClick r:id="rId9"/>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0820">
                <a:tc>
                  <a:txBody>
                    <a:bodyPr/>
                    <a:p>
                      <a:pPr indent="0" algn="ctr">
                        <a:buNone/>
                      </a:pPr>
                      <a:r>
                        <a:rPr lang="en-US" sz="1000" b="0">
                          <a:solidFill>
                            <a:schemeClr val="tx1"/>
                          </a:solidFill>
                          <a:latin typeface="宋体" panose="02010600030101010101" pitchFamily="2" charset="-122"/>
                        </a:rPr>
                        <a:t>9</a:t>
                      </a:r>
                      <a:endParaRPr lang="en-US" altLang="en-US" sz="1000" b="0">
                        <a:solidFill>
                          <a:schemeClr val="tx1"/>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900" b="0" u="sng">
                          <a:solidFill>
                            <a:schemeClr val="tx1"/>
                          </a:solidFill>
                          <a:latin typeface="Arial" panose="020B0604020202020204" pitchFamily="34" charset="0"/>
                          <a:ea typeface="宋体" panose="02010600030101010101" pitchFamily="2" charset="-122"/>
                          <a:hlinkClick r:id="rId10"/>
                        </a:rPr>
                        <a:t>发票粘贴页</a:t>
                      </a:r>
                      <a:endParaRPr lang="zh-CN" altLang="en-US" sz="900" b="0" u="sng">
                        <a:solidFill>
                          <a:schemeClr val="tx1"/>
                        </a:solidFill>
                        <a:latin typeface="Arial" panose="020B0604020202020204" pitchFamily="34" charset="0"/>
                        <a:ea typeface="宋体" panose="02010600030101010101" pitchFamily="2" charset="-122"/>
                        <a:hlinkClick r:id="rId10"/>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ov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2036445"/>
            <a:ext cx="5027295" cy="310705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1、办公费：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（1）开支范围：包括单位购置的一般性办公用品支出，如笔、公文夹、订书机、电话机、档案袋、信封、纸张、计算器、报刊杂志等支出。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（2）所需材料：①发票；②清单（视情况需要）；③入库单（视情况需要）。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（3）报销注意事项：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①发票内容仅为办公用品（无商品名称、单价及数量），需附上购买清单（超市购物小票或加盖单位公章的明细清单）。若商家开具电子发票，则应附有开票系统出具的《销售货物或者提供应税劳务、服务清单》。②单次采购（或者单张发票）在100元以下的，不用办理出入库领用手续；单次采购（或者单张发票）在100元以上的，应在后勤管理处办理出入库领用手续。③自行采购的零星办公用品，报销时应附上《办公用品、低值易耗品自行采购申请表》。④集中采购由后勤管理处负责，金额超过1万元的应签订合同，对公转账。 </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06-1</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570990"/>
            <a:ext cx="2214880"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03015" y="1570990"/>
            <a:ext cx="1111250" cy="4654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椭圆 20"/>
          <p:cNvSpPr/>
          <p:nvPr/>
        </p:nvSpPr>
        <p:spPr>
          <a:xfrm>
            <a:off x="5227112" y="789284"/>
            <a:ext cx="232005" cy="23200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5227111" y="1849289"/>
            <a:ext cx="232005" cy="23200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矩形 41"/>
          <p:cNvSpPr/>
          <p:nvPr/>
        </p:nvSpPr>
        <p:spPr>
          <a:xfrm>
            <a:off x="5554980" y="728345"/>
            <a:ext cx="1845310" cy="368300"/>
          </a:xfrm>
          <a:prstGeom prst="rect">
            <a:avLst/>
          </a:prstGeom>
        </p:spPr>
        <p:txBody>
          <a:bodyPr wrap="square">
            <a:spAutoFit/>
          </a:bodyPr>
          <a:lstStyle/>
          <a:p>
            <a:r>
              <a:rPr lang="en-US" altLang="zh-CN" sz="1800" dirty="0">
                <a:solidFill>
                  <a:schemeClr val="accent1"/>
                </a:solidFill>
                <a:cs typeface="+mn-ea"/>
                <a:sym typeface="+mn-lt"/>
              </a:rPr>
              <a:t>05.</a:t>
            </a:r>
            <a:r>
              <a:rPr lang="zh-CN" altLang="en-US" sz="1800" dirty="0">
                <a:solidFill>
                  <a:schemeClr val="accent1"/>
                </a:solidFill>
                <a:cs typeface="+mn-ea"/>
                <a:sym typeface="+mn-lt"/>
              </a:rPr>
              <a:t>报销单据</a:t>
            </a:r>
            <a:endParaRPr lang="zh-CN" altLang="en-US" sz="1800" dirty="0">
              <a:solidFill>
                <a:schemeClr val="accent1"/>
              </a:solidFill>
              <a:cs typeface="+mn-ea"/>
              <a:sym typeface="+mn-lt"/>
            </a:endParaRPr>
          </a:p>
        </p:txBody>
      </p:sp>
      <p:sp>
        <p:nvSpPr>
          <p:cNvPr id="45" name="矩形 44"/>
          <p:cNvSpPr/>
          <p:nvPr/>
        </p:nvSpPr>
        <p:spPr>
          <a:xfrm>
            <a:off x="5554956" y="1777356"/>
            <a:ext cx="2329180" cy="368300"/>
          </a:xfrm>
          <a:prstGeom prst="rect">
            <a:avLst/>
          </a:prstGeom>
        </p:spPr>
        <p:txBody>
          <a:bodyPr wrap="none">
            <a:spAutoFit/>
          </a:bodyPr>
          <a:lstStyle/>
          <a:p>
            <a:pPr algn="l"/>
            <a:r>
              <a:rPr lang="en-US" altLang="zh-CN" sz="1800" dirty="0">
                <a:solidFill>
                  <a:schemeClr val="accent1"/>
                </a:solidFill>
                <a:cs typeface="+mn-ea"/>
                <a:sym typeface="+mn-lt"/>
              </a:rPr>
              <a:t>06</a:t>
            </a:r>
            <a:r>
              <a:rPr lang="en-US" altLang="zh-CN" sz="1800" dirty="0">
                <a:solidFill>
                  <a:schemeClr val="accent1"/>
                </a:solidFill>
                <a:cs typeface="+mn-ea"/>
                <a:sym typeface="+mn-lt"/>
              </a:rPr>
              <a:t>.日常报销业务指南</a:t>
            </a:r>
            <a:endParaRPr lang="en-US" altLang="zh-CN" sz="1800" dirty="0">
              <a:solidFill>
                <a:schemeClr val="accent1"/>
              </a:solidFill>
              <a:cs typeface="+mn-ea"/>
              <a:sym typeface="+mn-lt"/>
            </a:endParaRPr>
          </a:p>
        </p:txBody>
      </p:sp>
      <p:sp>
        <p:nvSpPr>
          <p:cNvPr id="47" name="椭圆 46"/>
          <p:cNvSpPr/>
          <p:nvPr/>
        </p:nvSpPr>
        <p:spPr>
          <a:xfrm>
            <a:off x="5227111" y="2856589"/>
            <a:ext cx="232005" cy="23200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5227111" y="3834949"/>
            <a:ext cx="232005" cy="23200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1515267" y="1633633"/>
            <a:ext cx="2037292" cy="2037293"/>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1752288" y="1857952"/>
            <a:ext cx="1588653" cy="1588654"/>
            <a:chOff x="1752288" y="1857952"/>
            <a:chExt cx="1588653" cy="1588654"/>
          </a:xfrm>
        </p:grpSpPr>
        <p:sp>
          <p:nvSpPr>
            <p:cNvPr id="18" name="椭圆 17"/>
            <p:cNvSpPr/>
            <p:nvPr/>
          </p:nvSpPr>
          <p:spPr>
            <a:xfrm>
              <a:off x="1752288" y="1857952"/>
              <a:ext cx="1588653" cy="1588654"/>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5"/>
            <p:cNvSpPr txBox="1">
              <a:spLocks noChangeArrowheads="1"/>
            </p:cNvSpPr>
            <p:nvPr/>
          </p:nvSpPr>
          <p:spPr bwMode="auto">
            <a:xfrm>
              <a:off x="2018276" y="2186353"/>
              <a:ext cx="101822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3200" b="1" dirty="0">
                  <a:solidFill>
                    <a:schemeClr val="bg1"/>
                  </a:solidFill>
                  <a:latin typeface="+mn-lt"/>
                  <a:ea typeface="+mn-ea"/>
                  <a:cs typeface="+mn-ea"/>
                  <a:sym typeface="+mn-lt"/>
                </a:rPr>
                <a:t>目录</a:t>
              </a:r>
              <a:endParaRPr lang="en-US" altLang="zh-CN" sz="3200" b="1" dirty="0">
                <a:solidFill>
                  <a:schemeClr val="bg1"/>
                </a:solidFill>
                <a:latin typeface="+mn-lt"/>
                <a:ea typeface="+mn-ea"/>
                <a:cs typeface="+mn-ea"/>
                <a:sym typeface="+mn-lt"/>
              </a:endParaRPr>
            </a:p>
            <a:p>
              <a:pPr algn="ctr" fontAlgn="base">
                <a:spcBef>
                  <a:spcPct val="0"/>
                </a:spcBef>
                <a:spcAft>
                  <a:spcPct val="0"/>
                </a:spcAft>
                <a:defRPr/>
              </a:pPr>
              <a:r>
                <a:rPr lang="en-US" altLang="zh-CN" sz="1800" b="1" dirty="0">
                  <a:solidFill>
                    <a:schemeClr val="bg1"/>
                  </a:solidFill>
                  <a:latin typeface="+mn-lt"/>
                  <a:ea typeface="+mn-ea"/>
                  <a:cs typeface="+mn-ea"/>
                  <a:sym typeface="+mn-lt"/>
                </a:rPr>
                <a:t>content</a:t>
              </a:r>
              <a:endParaRPr lang="zh-CN" altLang="en-US" sz="1800" b="1" dirty="0">
                <a:solidFill>
                  <a:schemeClr val="bg1"/>
                </a:solidFill>
                <a:latin typeface="+mn-lt"/>
                <a:ea typeface="+mn-ea"/>
                <a:cs typeface="+mn-ea"/>
                <a:sym typeface="+mn-lt"/>
              </a:endParaRPr>
            </a:p>
          </p:txBody>
        </p:sp>
      </p:grpSp>
      <p:sp>
        <p:nvSpPr>
          <p:cNvPr id="20" name="椭圆 19"/>
          <p:cNvSpPr/>
          <p:nvPr/>
        </p:nvSpPr>
        <p:spPr>
          <a:xfrm>
            <a:off x="3071896" y="1646911"/>
            <a:ext cx="474486" cy="47448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1424547" y="2031829"/>
            <a:ext cx="348444" cy="3484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1250324" y="3715697"/>
            <a:ext cx="194822" cy="19482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752288" y="3303716"/>
            <a:ext cx="267948" cy="26794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3367629" y="2904032"/>
            <a:ext cx="277384" cy="277384"/>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3153170" y="3657647"/>
            <a:ext cx="187772" cy="18777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1224346" y="2904032"/>
            <a:ext cx="121147" cy="12114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1"/>
          <p:nvPr/>
        </p:nvSpPr>
        <p:spPr>
          <a:xfrm>
            <a:off x="5666740" y="2764155"/>
            <a:ext cx="3138805" cy="417195"/>
          </a:xfrm>
          <a:prstGeom prst="rect">
            <a:avLst/>
          </a:prstGeom>
          <a:noFill/>
        </p:spPr>
        <p:txBody>
          <a:bodyPr wrap="square" rtlCol="0">
            <a:noAutofit/>
          </a:bodyPr>
          <a:p>
            <a:pPr algn="l"/>
            <a:endParaRPr lang="zh-CN" altLang="en-US" sz="1800" dirty="0">
              <a:solidFill>
                <a:schemeClr val="accent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Click="0">
        <p:checker/>
      </p:transition>
    </mc:Choice>
    <mc:Fallback>
      <p:transition spd="slow" advClick="0">
        <p:checker/>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0" name="文本框 99"/>
          <p:cNvSpPr txBox="1"/>
          <p:nvPr/>
        </p:nvSpPr>
        <p:spPr>
          <a:xfrm>
            <a:off x="2032000" y="532130"/>
            <a:ext cx="5080000" cy="645160"/>
          </a:xfrm>
          <a:prstGeom prst="rect">
            <a:avLst/>
          </a:prstGeom>
          <a:noFill/>
          <a:ln w="9525">
            <a:noFill/>
          </a:ln>
        </p:spPr>
        <p:txBody>
          <a:bodyPr>
            <a:spAutoFit/>
          </a:bodyPr>
          <a:p>
            <a:pPr indent="533400"/>
            <a:r>
              <a:rPr lang="zh-CN" sz="1800" b="0">
                <a:ea typeface="宋体" panose="02010600030101010101" pitchFamily="2" charset="-122"/>
              </a:rPr>
              <a:t>办公用品、低值易耗品自行采购申请表</a:t>
            </a:r>
            <a:r>
              <a:rPr lang="en-US" sz="1800" b="0">
                <a:latin typeface="宋体" panose="02010600030101010101" pitchFamily="2" charset="-122"/>
                <a:ea typeface="宋体" panose="02010600030101010101" pitchFamily="2" charset="-122"/>
              </a:rPr>
              <a:t> </a:t>
            </a:r>
            <a:endParaRPr lang="en-US" altLang="en-US" sz="1800" b="0">
              <a:latin typeface="宋体" panose="02010600030101010101" pitchFamily="2" charset="-122"/>
              <a:ea typeface="宋体" panose="02010600030101010101" pitchFamily="2" charset="-122"/>
            </a:endParaRPr>
          </a:p>
        </p:txBody>
      </p:sp>
      <p:graphicFrame>
        <p:nvGraphicFramePr>
          <p:cNvPr id="2" name="表格 1"/>
          <p:cNvGraphicFramePr/>
          <p:nvPr/>
        </p:nvGraphicFramePr>
        <p:xfrm>
          <a:off x="2032000" y="1177290"/>
          <a:ext cx="4495800" cy="3429000"/>
        </p:xfrm>
        <a:graphic>
          <a:graphicData uri="http://schemas.openxmlformats.org/drawingml/2006/table">
            <a:tbl>
              <a:tblPr/>
              <a:tblGrid>
                <a:gridCol w="914400"/>
                <a:gridCol w="1308100"/>
                <a:gridCol w="673100"/>
                <a:gridCol w="1600200"/>
              </a:tblGrid>
              <a:tr h="17780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单位（盖章）</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经办人</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1440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自行采购物品名称</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拟采购数量</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720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单价</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总金额（元）</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3190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自行采购原因</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5720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审批意见</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9050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说明：适用于小额、零星采购</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2036445"/>
            <a:ext cx="5027295" cy="310705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2、印刷费：</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（1）开支范围：用于打印、复印、装订、胶装、印刷海报横幅、喷绘、背胶等支出。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（2）所需材料：①合同及发票；②签字确认的明细清单；③印刷的成品资料需办理入库手续和领用手续；④印刷的资料图片。</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（3）报销注意事项：印刷费用超过1万元的，应签订合同，对公转账。 </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06-2</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570990"/>
            <a:ext cx="2214880"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03015" y="1570990"/>
            <a:ext cx="1111250" cy="4654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2036445"/>
            <a:ext cx="5027295" cy="310705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3、咨询费：</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（1）开支范围：用于行政管理、教学工作需要的咨询、报告、方案等支出。</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（2）所需材料：①发票；②合同；③咨询过程、咨询结果的资料。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（3）报销注意事项：咨询费用超过1万元的，应签订合同，对公转账。</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06-3</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570990"/>
            <a:ext cx="2214880"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03015" y="1570990"/>
            <a:ext cx="1111250" cy="4654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2036445"/>
            <a:ext cx="5027295" cy="310705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4、邮电费：</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（1）开支范围：包含邮寄费（快递费）、电话费以及宽带使用费等支出。</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（2）所需材料：①发票；②清单或业务受理单（视情况需要）。</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06-4</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570990"/>
            <a:ext cx="2214880"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03015" y="1570990"/>
            <a:ext cx="1111250" cy="4654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2036445"/>
            <a:ext cx="5027295" cy="310705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5、交通费：</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（1）开支范围：车辆的保险费、年检费、维修费、汽油费等相关费用支出。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（2）所需材料：①发票；②保险单、维修单等明细清单。</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06-5</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570990"/>
            <a:ext cx="2214880"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03015" y="1570990"/>
            <a:ext cx="1111250" cy="4654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2036445"/>
            <a:ext cx="5027295" cy="310705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6、差旅费：</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（1）开支范围：到外地参加学会议、培训或调研等，在途期间的住宿费、伙食补助费、公杂费、保险费、往返交通费（包括该次出差而发生的市内交通费）等支出。</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（2）所需材料：①出差审批表；②发票。</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（3）报销注意事项：《四川传媒学院教职工差旅管理办法》有详细规定。</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06-6</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570990"/>
            <a:ext cx="2214880"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03015" y="1570990"/>
            <a:ext cx="1111250" cy="4654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2036445"/>
            <a:ext cx="5027295" cy="310705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7、出国费：</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（1）开支范围：到国外参加学会议、培训或调研等，在途期间的住宿费、伙食补助费、公杂费、保险费、往返交通费（包括该次出差而发生的市内交通费）等支出。</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（2）所需材料：①出国审批表；②发票；③邀请函（视情况需要）。</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06-7</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570990"/>
            <a:ext cx="2214880"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03015" y="1570990"/>
            <a:ext cx="1111250" cy="4654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2036445"/>
            <a:ext cx="5027295" cy="310705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8、维修（护）费：</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 教学设备维修费（包括教学仪器设备的经常维护修理费）；行政设备维修费（包括各种家具和其他行政设备的经常维护修理费）；房屋维修费（包括原有各种房屋的维修费）；室外工程维修费（包括校园内原有场地、道路、管道、池塘、沟渠、桥梁、堤坡、围墙架线、地缆的维修费）；实验室改建维修费（包括不增加建筑面积的实验室改建和大修理）；网络信息系统运行与维护维修费； 其他零星维修费。</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（2）所需材料：①事前的审批单；②发票及维修清单；③合同或协议（视情况需要）；④验收单；⑤其他。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（3）报销注意事项：维修维护金额超过1万元的，应签订合同，对公转账。 </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06-8</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570990"/>
            <a:ext cx="2214880"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697605" y="1570990"/>
            <a:ext cx="1111250" cy="4654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2036445"/>
            <a:ext cx="5027295" cy="310705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9、租赁费：</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 因管理、教学的需要发生的租赁费支出。</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（2）所需材料：①事前的审批单；②发票及租赁清单；③合同或协议（视情况需要）；④其他。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（3）报销注意事项：租赁费金额超过1万元的，应签订合同，对公转账。 </a:t>
            </a:r>
            <a:endParaRPr lang="zh-CN" altLang="en-US" sz="1050" dirty="0">
              <a:solidFill>
                <a:schemeClr val="tx1">
                  <a:lumMod val="85000"/>
                  <a:lumOff val="15000"/>
                </a:schemeClr>
              </a:solidFill>
              <a:cs typeface="+mn-ea"/>
              <a:sym typeface="+mn-lt"/>
            </a:endParaRPr>
          </a:p>
          <a:p>
            <a:pPr>
              <a:lnSpc>
                <a:spcPct val="150000"/>
              </a:lnSpc>
            </a:pP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06-9</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570990"/>
            <a:ext cx="2214880"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03015" y="1570990"/>
            <a:ext cx="1111250" cy="4654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1371600"/>
            <a:ext cx="5027295" cy="336740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10、会议费：</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（1）开支范围：举办会议过程中发生的住宿费、伙食费、会议室租金、交通费、文件印刷费、办公文具、医药费等。交通费是指用于会议代表接送站,以及会议统一组织的代表考察、调研等发生的交通支出。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（2）所需材料：①各类费用的票据（如委托会务公司承办会议，须附委托协议或合同及由会务公司开支的费用的票据复印件）；②会议通知；③实际参会人员签到表（原件）；④会议现场的照片。</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（3）报销注意事项： 会议主要包括以下两种类型：①业务会议：</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是指学校、职能部门和学院（单位）开展教学、科研、推广等活动举办的业务性会议，包括学术会议、学术论坛、研讨会、评审会、座谈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会等。②其他会议：是指学校、职能部门和学院（单位）开展的除业务会议之外的会议。③支付参会专家的咨询费、劳务费、讲课费等会议劳务费，发放应采取银行转账等非现金方式支付，并依法缴纳个人所得税，学校有工资收入的会议工作人员不得从会议费中开支劳务费。  </a:t>
            </a:r>
            <a:endParaRPr lang="zh-CN" altLang="en-US" sz="1050" dirty="0">
              <a:solidFill>
                <a:schemeClr val="tx1">
                  <a:lumMod val="85000"/>
                  <a:lumOff val="15000"/>
                </a:schemeClr>
              </a:solidFill>
              <a:cs typeface="+mn-ea"/>
              <a:sym typeface="+mn-lt"/>
            </a:endParaRPr>
          </a:p>
          <a:p>
            <a:pPr>
              <a:lnSpc>
                <a:spcPct val="150000"/>
              </a:lnSpc>
            </a:pP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527143" y="1819397"/>
            <a:ext cx="1742440" cy="1307513"/>
            <a:chOff x="1527143" y="1819397"/>
            <a:chExt cx="174244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527143" y="2057655"/>
              <a:ext cx="174244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06-10</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906145"/>
            <a:ext cx="221488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23329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16263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87470" y="906780"/>
            <a:ext cx="1111250" cy="3511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61" y="2598747"/>
            <a:ext cx="3741364" cy="1787525"/>
          </a:xfrm>
          <a:prstGeom prst="rect">
            <a:avLst/>
          </a:prstGeom>
        </p:spPr>
        <p:txBody>
          <a:bodyPr wrap="square">
            <a:spAutoFit/>
          </a:bodyPr>
          <a:lstStyle/>
          <a:p>
            <a:pPr>
              <a:lnSpc>
                <a:spcPct val="150000"/>
              </a:lnSpc>
            </a:pPr>
            <a:r>
              <a:rPr lang="zh-CN" altLang="en-US" sz="1050" dirty="0">
                <a:solidFill>
                  <a:schemeClr val="tx1">
                    <a:lumMod val="85000"/>
                    <a:lumOff val="15000"/>
                  </a:schemeClr>
                </a:solidFill>
                <a:cs typeface="+mn-ea"/>
                <a:sym typeface="+mn-lt"/>
              </a:rPr>
              <a:t>名称：四川传媒学院</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纳税人识别号：</a:t>
            </a:r>
            <a:r>
              <a:rPr lang="en-US" altLang="zh-CN" sz="1050" dirty="0">
                <a:solidFill>
                  <a:schemeClr val="tx1">
                    <a:lumMod val="85000"/>
                    <a:lumOff val="15000"/>
                  </a:schemeClr>
                </a:solidFill>
                <a:cs typeface="+mn-ea"/>
                <a:sym typeface="+mn-lt"/>
              </a:rPr>
              <a:t>5251000076728386XP</a:t>
            </a:r>
            <a:endParaRPr lang="en-US" altLang="zh-CN"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开户行：农行成都西区犀浦支行</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银行账号：</a:t>
            </a:r>
            <a:r>
              <a:rPr lang="en-US" altLang="zh-CN" sz="1050" dirty="0">
                <a:solidFill>
                  <a:schemeClr val="tx1">
                    <a:lumMod val="85000"/>
                    <a:lumOff val="15000"/>
                  </a:schemeClr>
                </a:solidFill>
                <a:cs typeface="+mn-ea"/>
                <a:sym typeface="+mn-lt"/>
              </a:rPr>
              <a:t>22 8573 0104 0007 649</a:t>
            </a:r>
            <a:endParaRPr lang="en-US" altLang="zh-CN"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地址：成都市郫都区团结镇学院路</a:t>
            </a:r>
            <a:r>
              <a:rPr lang="en-US" altLang="zh-CN" sz="1050" dirty="0">
                <a:solidFill>
                  <a:schemeClr val="tx1">
                    <a:lumMod val="85000"/>
                    <a:lumOff val="15000"/>
                  </a:schemeClr>
                </a:solidFill>
                <a:cs typeface="+mn-ea"/>
                <a:sym typeface="+mn-lt"/>
              </a:rPr>
              <a:t>67</a:t>
            </a:r>
            <a:r>
              <a:rPr lang="zh-CN" altLang="en-US" sz="1050" dirty="0">
                <a:solidFill>
                  <a:schemeClr val="tx1">
                    <a:lumMod val="85000"/>
                    <a:lumOff val="15000"/>
                  </a:schemeClr>
                </a:solidFill>
                <a:cs typeface="+mn-ea"/>
                <a:sym typeface="+mn-lt"/>
              </a:rPr>
              <a:t>号</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电话：</a:t>
            </a:r>
            <a:r>
              <a:rPr lang="en-US" altLang="zh-CN" sz="1050" dirty="0">
                <a:solidFill>
                  <a:schemeClr val="tx1">
                    <a:lumMod val="85000"/>
                    <a:lumOff val="15000"/>
                  </a:schemeClr>
                </a:solidFill>
                <a:cs typeface="+mn-ea"/>
                <a:sym typeface="+mn-lt"/>
              </a:rPr>
              <a:t>028-87909968</a:t>
            </a:r>
            <a:endParaRPr lang="en-US" altLang="zh-CN" sz="1050" dirty="0">
              <a:solidFill>
                <a:schemeClr val="tx1">
                  <a:lumMod val="85000"/>
                  <a:lumOff val="15000"/>
                </a:schemeClr>
              </a:solidFill>
              <a:cs typeface="+mn-ea"/>
              <a:sym typeface="+mn-lt"/>
            </a:endParaRPr>
          </a:p>
          <a:p>
            <a:pPr>
              <a:lnSpc>
                <a:spcPct val="150000"/>
              </a:lnSpc>
            </a:pP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760426" y="1819397"/>
            <a:ext cx="1307513" cy="1307513"/>
            <a:chOff x="1760426" y="1819397"/>
            <a:chExt cx="1307513"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967833" y="2057655"/>
              <a:ext cx="86106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01</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902" y="1885722"/>
            <a:ext cx="1198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dirty="0">
                <a:solidFill>
                  <a:schemeClr val="accent1"/>
                </a:solidFill>
                <a:latin typeface="+mn-lt"/>
                <a:ea typeface="+mn-ea"/>
                <a:cs typeface="+mn-ea"/>
                <a:sym typeface="+mn-lt"/>
              </a:rPr>
              <a:t>开票信息</a:t>
            </a:r>
            <a:endParaRPr lang="zh-CN" altLang="en-US" sz="2000" dirty="0">
              <a:solidFill>
                <a:schemeClr val="accent1"/>
              </a:solidFill>
              <a:latin typeface="+mn-lt"/>
              <a:ea typeface="+mn-ea"/>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03103" y="1929971"/>
            <a:ext cx="1111558" cy="305617"/>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p:cove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1818640"/>
            <a:ext cx="5027295" cy="336740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11、培训费：</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（1）开支范围：开展培训直接发生的各项费用支出，包括师资费、住宿费、伙食费、培训场地费、讲课费、培训资料费、交通费、其他费用。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（2）所需材料：①发票；②经批准的培训计划表；③培训通知；④实际参训人员签到表。</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（3）报销注意事项：培训费用归口人事处管理。</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543971" y="1819397"/>
            <a:ext cx="1708785" cy="1307513"/>
            <a:chOff x="1543971" y="1819397"/>
            <a:chExt cx="1708785"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543971" y="2057655"/>
              <a:ext cx="170878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06-11</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353185"/>
            <a:ext cx="221488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87470" y="1353820"/>
            <a:ext cx="1111250" cy="3511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1818640"/>
            <a:ext cx="5027295" cy="336740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12、专用材料：</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实验实习材料费：指日常研究过程中消耗的各种原材料等费用；软件购置费：指购买各类软件的支出；低值易耗品：指日常研究过程中消耗的价值较低，且易于损坏，需经常进行更换的材料等；其他支出等。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（2）所需材料：①发票；②清单（视情况需要）；③入库单（视情况需要）。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3、报销注意事项：材料费用金额超过1万元的，应签订合同，对公转账。 </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527144" y="1819397"/>
            <a:ext cx="1742440" cy="1307513"/>
            <a:chOff x="1527144" y="1819397"/>
            <a:chExt cx="174244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527144" y="2057655"/>
              <a:ext cx="174244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06-12</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353185"/>
            <a:ext cx="221488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87470" y="1353820"/>
            <a:ext cx="1111250" cy="3511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1818640"/>
            <a:ext cx="5027295" cy="336740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13、劳务费：</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（1）开支范围：支付给外单位或者个人的劳务费用，如临时聘用人员、钟点工工资、稿费、翻译费、评审费、论证费、讲课费等支出。</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（2）所需材料：①申请审批资料；②票据；③劳务费发放表所需的信息。</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（3）报销注意事项： 支付的劳务费，发放应采取银行转账等非现金方式支付，并依法缴纳个人所得税。 </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527144" y="1819397"/>
            <a:ext cx="1742440" cy="1307513"/>
            <a:chOff x="1527144" y="1819397"/>
            <a:chExt cx="174244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527144" y="2057655"/>
              <a:ext cx="174244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06-13</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353185"/>
            <a:ext cx="221488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87470" y="1353820"/>
            <a:ext cx="1111250" cy="3511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1818640"/>
            <a:ext cx="5027295" cy="336740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14、学生活动费：</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（1）开支范围：：学生开展活动过程中发生的费用支出。</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（2）所需材料：①申请审批资料；②发票；③清单（视情况需要）；④《大型活动经费支出表》；⑤活动图片等。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（3）报销注意事项： 学生活动中涉及有租赁费、制作费用的，金额在1万元以上的，应签订合同，对公转账。</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527144" y="1819397"/>
            <a:ext cx="1742440" cy="1307513"/>
            <a:chOff x="1527144" y="1819397"/>
            <a:chExt cx="174244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527144" y="2057655"/>
              <a:ext cx="174244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06-14</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353185"/>
            <a:ext cx="221488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87470" y="1353820"/>
            <a:ext cx="1111250" cy="3511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1818640"/>
            <a:ext cx="5027295" cy="336740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15、图书购置费：</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（1）开支范围：印刷型文献（如图书、报纸、连续出版物、特种文献等）；电子文献（如磁盘、光盘、电子图书、支撑平台和各类数据库等）、各种视听文献和视频文献（如讲座、影视等）等。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（2）所需材料：①发票；②清单（视情况需要）。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（3）报销注意事项：购买印刷型文献等单张发票金额 300 元（含）以上需要附图书明细清单；到校图书馆进行资产入库登记。</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527144" y="1819397"/>
            <a:ext cx="1742440" cy="1307513"/>
            <a:chOff x="1527144" y="1819397"/>
            <a:chExt cx="174244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527144" y="2057655"/>
              <a:ext cx="174244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06-15</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353185"/>
            <a:ext cx="221488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87470" y="1353820"/>
            <a:ext cx="1111250" cy="3511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1818640"/>
            <a:ext cx="5027295" cy="336740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16、设备购置费：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（1）开支范围：专指购置仪器设备及办公设备的支出。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（2）所需材料：①发票；②购买申请表；③固定资产入库单；④相关合同或协议；⑤其他相关材料。 </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527144" y="1819397"/>
            <a:ext cx="1742440" cy="1307513"/>
            <a:chOff x="1527144" y="1819397"/>
            <a:chExt cx="174244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527144" y="2057655"/>
              <a:ext cx="174244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06-16</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353185"/>
            <a:ext cx="221488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87470" y="1353820"/>
            <a:ext cx="1111250" cy="3511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1818640"/>
            <a:ext cx="5027295" cy="336740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17、论文版面费：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（1）开支范围：发表论文所支付的审稿费以及论文版面费。</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（2）所需材料：①发票；②用稿通知书或者发表论文的杂志及目录。 </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527144" y="1819397"/>
            <a:ext cx="1742440" cy="1307513"/>
            <a:chOff x="1527144" y="1819397"/>
            <a:chExt cx="174244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527144" y="2057655"/>
              <a:ext cx="174244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06-17</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353185"/>
            <a:ext cx="221488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87470" y="1353820"/>
            <a:ext cx="1111250" cy="3511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697605" y="1818640"/>
            <a:ext cx="5027295" cy="336740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18、委托业务费：</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（1）开支范围：委托外单位开展业务支付的费用。 </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（2）所需材料：①发票；②合同或者协议；③其他相关材料。  </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527144" y="1819397"/>
            <a:ext cx="1742440" cy="1307513"/>
            <a:chOff x="1527144" y="1819397"/>
            <a:chExt cx="174244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527144" y="2057655"/>
              <a:ext cx="174244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06-18</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353185"/>
            <a:ext cx="221488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日常报销业务指南</a:t>
            </a:r>
            <a:endParaRPr lang="zh-CN" altLang="en-US" sz="2000" dirty="0">
              <a:solidFill>
                <a:schemeClr val="accent1"/>
              </a:solidFill>
              <a:latin typeface="+mn-lt"/>
              <a:ea typeface="+mn-ea"/>
              <a:cs typeface="+mn-ea"/>
              <a:sym typeface="+mn-lt"/>
            </a:endParaRPr>
          </a:p>
        </p:txBody>
      </p:sp>
      <p:sp>
        <p:nvSpPr>
          <p:cNvPr id="20" name="矩形 19"/>
          <p:cNvSpPr/>
          <p:nvPr/>
        </p:nvSpPr>
        <p:spPr>
          <a:xfrm>
            <a:off x="3735070" y="2680335"/>
            <a:ext cx="4061460" cy="1149985"/>
          </a:xfrm>
          <a:prstGeom prst="rect">
            <a:avLst/>
          </a:prstGeom>
        </p:spPr>
        <p:txBody>
          <a:bodyPr wrap="square">
            <a:noAutofit/>
          </a:bodyPr>
          <a:lstStyle/>
          <a:p>
            <a:pPr>
              <a:lnSpc>
                <a:spcPct val="150000"/>
              </a:lnSpc>
            </a:pPr>
            <a:endParaRPr lang="zh-CN" altLang="en-US" sz="2000" dirty="0">
              <a:solidFill>
                <a:schemeClr val="accent1"/>
              </a:solidFill>
              <a:cs typeface="+mn-ea"/>
              <a:sym typeface="+mn-lt"/>
            </a:endParaRPr>
          </a:p>
        </p:txBody>
      </p:sp>
      <p:cxnSp>
        <p:nvCxnSpPr>
          <p:cNvPr id="3" name="直接连接符 2"/>
          <p:cNvCxnSpPr/>
          <p:nvPr/>
        </p:nvCxnSpPr>
        <p:spPr>
          <a:xfrm>
            <a:off x="3803103" y="2609675"/>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87470" y="1353820"/>
            <a:ext cx="1111250" cy="35115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ve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A_椭圆 18"/>
          <p:cNvSpPr/>
          <p:nvPr>
            <p:custDataLst>
              <p:tags r:id="rId1"/>
            </p:custDataLst>
          </p:nvPr>
        </p:nvSpPr>
        <p:spPr>
          <a:xfrm>
            <a:off x="3489294" y="243017"/>
            <a:ext cx="2018818" cy="2018816"/>
          </a:xfrm>
          <a:prstGeom prst="ellipse">
            <a:avLst/>
          </a:prstGeom>
          <a:noFill/>
          <a:ln w="9525">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PA_椭圆 20"/>
          <p:cNvSpPr/>
          <p:nvPr>
            <p:custDataLst>
              <p:tags r:id="rId2"/>
            </p:custDataLst>
          </p:nvPr>
        </p:nvSpPr>
        <p:spPr>
          <a:xfrm>
            <a:off x="3724165" y="465304"/>
            <a:ext cx="1574248" cy="1574246"/>
          </a:xfrm>
          <a:prstGeom prst="ellipse">
            <a:avLst/>
          </a:prstGeom>
          <a:gradFill>
            <a:gsLst>
              <a:gs pos="100000">
                <a:schemeClr val="accent1">
                  <a:lumMod val="75000"/>
                </a:scheme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a:extLst>
            <a:ext uri="{91240B29-F687-4F45-9708-019B960494DF}">
              <a14:hiddenLine xmlns:a14="http://schemas.microsoft.com/office/drawing/2010/main" w="12700">
                <a:solidFill>
                  <a:srgbClr val="FF0000"/>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24" name="PA_椭圆 23"/>
          <p:cNvSpPr/>
          <p:nvPr>
            <p:custDataLst>
              <p:tags r:id="rId3"/>
            </p:custDataLst>
          </p:nvPr>
        </p:nvSpPr>
        <p:spPr>
          <a:xfrm>
            <a:off x="3399397" y="637603"/>
            <a:ext cx="345284" cy="345284"/>
          </a:xfrm>
          <a:prstGeom prst="ellipse">
            <a:avLst/>
          </a:prstGeom>
          <a:gradFill>
            <a:gsLst>
              <a:gs pos="100000">
                <a:schemeClr val="accent1">
                  <a:lumMod val="75000"/>
                </a:scheme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a:extLst>
            <a:ext uri="{91240B29-F687-4F45-9708-019B960494DF}">
              <a14:hiddenLine xmlns:a14="http://schemas.microsoft.com/office/drawing/2010/main" w="12700">
                <a:solidFill>
                  <a:srgbClr val="FF0000"/>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2739082" y="2078576"/>
            <a:ext cx="193055" cy="19305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PA_椭圆 25"/>
          <p:cNvSpPr/>
          <p:nvPr>
            <p:custDataLst>
              <p:tags r:id="rId4"/>
            </p:custDataLst>
          </p:nvPr>
        </p:nvSpPr>
        <p:spPr>
          <a:xfrm>
            <a:off x="3522343" y="1697327"/>
            <a:ext cx="265519" cy="26551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PA_椭圆 26"/>
          <p:cNvSpPr/>
          <p:nvPr>
            <p:custDataLst>
              <p:tags r:id="rId5"/>
            </p:custDataLst>
          </p:nvPr>
        </p:nvSpPr>
        <p:spPr>
          <a:xfrm>
            <a:off x="5403737" y="1218805"/>
            <a:ext cx="221675" cy="221675"/>
          </a:xfrm>
          <a:prstGeom prst="ellipse">
            <a:avLst/>
          </a:prstGeom>
          <a:gradFill>
            <a:gsLst>
              <a:gs pos="100000">
                <a:schemeClr val="accent1">
                  <a:lumMod val="75000"/>
                </a:scheme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a:extLst>
            <a:ext uri="{91240B29-F687-4F45-9708-019B960494DF}">
              <a14:hiddenLine xmlns:a14="http://schemas.microsoft.com/office/drawing/2010/main" w="12700">
                <a:solidFill>
                  <a:srgbClr val="FF0000"/>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6077318" y="1962845"/>
            <a:ext cx="186068" cy="18606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3201009" y="1501896"/>
            <a:ext cx="120049" cy="12004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PA_椭圆 30"/>
          <p:cNvSpPr/>
          <p:nvPr>
            <p:custDataLst>
              <p:tags r:id="rId6"/>
            </p:custDataLst>
          </p:nvPr>
        </p:nvSpPr>
        <p:spPr>
          <a:xfrm>
            <a:off x="4587891" y="2160642"/>
            <a:ext cx="186068" cy="18606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5326439" y="1897829"/>
            <a:ext cx="274868" cy="27486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5"/>
          <p:cNvSpPr txBox="1">
            <a:spLocks noChangeArrowheads="1"/>
          </p:cNvSpPr>
          <p:nvPr/>
        </p:nvSpPr>
        <p:spPr bwMode="auto">
          <a:xfrm>
            <a:off x="1151987" y="2717483"/>
            <a:ext cx="6840026"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5400" b="1" dirty="0">
                <a:solidFill>
                  <a:srgbClr val="2E4864"/>
                </a:solidFill>
                <a:effectLst>
                  <a:outerShdw blurRad="38100" dist="38100" dir="2700000" algn="tl">
                    <a:srgbClr val="000000">
                      <a:alpha val="43137"/>
                    </a:srgbClr>
                  </a:outerShdw>
                </a:effectLst>
                <a:latin typeface="+mn-lt"/>
                <a:ea typeface="+mn-ea"/>
                <a:cs typeface="+mn-ea"/>
                <a:sym typeface="+mn-lt"/>
              </a:rPr>
              <a:t>谢谢</a:t>
            </a:r>
            <a:endParaRPr lang="zh-CN" altLang="en-US" sz="5400" b="1" dirty="0">
              <a:solidFill>
                <a:srgbClr val="2E4864"/>
              </a:solidFill>
              <a:effectLst>
                <a:outerShdw blurRad="38100" dist="38100" dir="2700000" algn="tl">
                  <a:srgbClr val="000000">
                    <a:alpha val="43137"/>
                  </a:srgbClr>
                </a:outerShdw>
              </a:effectLst>
              <a:latin typeface="+mn-lt"/>
              <a:ea typeface="+mn-ea"/>
              <a:cs typeface="+mn-ea"/>
              <a:sym typeface="+mn-lt"/>
            </a:endParaRPr>
          </a:p>
        </p:txBody>
      </p:sp>
      <p:grpSp>
        <p:nvGrpSpPr>
          <p:cNvPr id="12" name="PA_组合 11"/>
          <p:cNvGrpSpPr/>
          <p:nvPr>
            <p:custDataLst>
              <p:tags r:id="rId7"/>
            </p:custDataLst>
          </p:nvPr>
        </p:nvGrpSpPr>
        <p:grpSpPr>
          <a:xfrm>
            <a:off x="5057868" y="223217"/>
            <a:ext cx="690790" cy="574295"/>
            <a:chOff x="5057868" y="108917"/>
            <a:chExt cx="690790" cy="574295"/>
          </a:xfrm>
        </p:grpSpPr>
        <p:sp>
          <p:nvSpPr>
            <p:cNvPr id="23" name="椭圆 22"/>
            <p:cNvSpPr/>
            <p:nvPr/>
          </p:nvSpPr>
          <p:spPr>
            <a:xfrm>
              <a:off x="5116589" y="108917"/>
              <a:ext cx="574295" cy="574295"/>
            </a:xfrm>
            <a:prstGeom prst="ellipse">
              <a:avLst/>
            </a:prstGeom>
            <a:gradFill>
              <a:gsLst>
                <a:gs pos="100000">
                  <a:schemeClr val="accent1">
                    <a:lumMod val="75000"/>
                  </a:scheme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a:extLst>
              <a:ext uri="{91240B29-F687-4F45-9708-019B960494DF}">
                <a14:hiddenLine xmlns:a14="http://schemas.microsoft.com/office/drawing/2010/main" w="12700">
                  <a:solidFill>
                    <a:srgbClr val="FF0000"/>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cs typeface="+mn-ea"/>
                <a:sym typeface="+mn-lt"/>
              </a:endParaRPr>
            </a:p>
          </p:txBody>
        </p:sp>
        <p:sp>
          <p:nvSpPr>
            <p:cNvPr id="10" name="文本框 9"/>
            <p:cNvSpPr txBox="1"/>
            <p:nvPr/>
          </p:nvSpPr>
          <p:spPr>
            <a:xfrm>
              <a:off x="5057868" y="260219"/>
              <a:ext cx="690790" cy="276999"/>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pPr algn="ctr"/>
              <a:r>
                <a:rPr lang="en-US" altLang="zh-CN" sz="1200" b="1" dirty="0">
                  <a:solidFill>
                    <a:schemeClr val="bg1"/>
                  </a:solidFill>
                  <a:cs typeface="+mn-ea"/>
                  <a:sym typeface="+mn-lt"/>
                </a:rPr>
                <a:t>LOGO</a:t>
              </a:r>
              <a:endParaRPr lang="zh-CN" altLang="en-US" sz="1200" b="1" dirty="0">
                <a:solidFill>
                  <a:schemeClr val="bg1"/>
                </a:solidFill>
                <a:cs typeface="+mn-ea"/>
                <a:sym typeface="+mn-lt"/>
              </a:endParaRPr>
            </a:p>
          </p:txBody>
        </p:sp>
      </p:grpSp>
      <p:sp>
        <p:nvSpPr>
          <p:cNvPr id="11" name="PA_文本框 10"/>
          <p:cNvSpPr txBox="1"/>
          <p:nvPr>
            <p:custDataLst>
              <p:tags r:id="rId8"/>
            </p:custDataLst>
          </p:nvPr>
        </p:nvSpPr>
        <p:spPr>
          <a:xfrm>
            <a:off x="3652921" y="944895"/>
            <a:ext cx="1715609" cy="706755"/>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pPr algn="ctr"/>
            <a:r>
              <a:rPr lang="en-US" altLang="zh-CN" sz="4000" dirty="0" smtClean="0">
                <a:solidFill>
                  <a:schemeClr val="bg1"/>
                </a:solidFill>
                <a:latin typeface="Agency FB" panose="020B0503020202020204" pitchFamily="34" charset="0"/>
                <a:cs typeface="+mn-ea"/>
                <a:sym typeface="+mn-lt"/>
              </a:rPr>
              <a:t>2023</a:t>
            </a:r>
            <a:endParaRPr lang="zh-CN" altLang="en-US" sz="4000" dirty="0">
              <a:solidFill>
                <a:schemeClr val="bg1"/>
              </a:solidFill>
              <a:latin typeface="Agency FB" panose="020B0503020202020204" pitchFamily="34" charset="0"/>
              <a:cs typeface="+mn-ea"/>
              <a:sym typeface="+mn-lt"/>
            </a:endParaRPr>
          </a:p>
        </p:txBody>
      </p:sp>
      <p:sp>
        <p:nvSpPr>
          <p:cNvPr id="3" name="矩形 2"/>
          <p:cNvSpPr/>
          <p:nvPr/>
        </p:nvSpPr>
        <p:spPr>
          <a:xfrm>
            <a:off x="2124630" y="3632580"/>
            <a:ext cx="4748146" cy="400110"/>
          </a:xfrm>
          <a:prstGeom prst="rect">
            <a:avLst/>
          </a:prstGeom>
        </p:spPr>
        <p:txBody>
          <a:bodyPr wrap="square">
            <a:spAutoFit/>
          </a:bodyPr>
          <a:lstStyle/>
          <a:p>
            <a:r>
              <a:rPr lang="en-US" altLang="zh-CN" sz="2000" dirty="0">
                <a:solidFill>
                  <a:schemeClr val="tx2"/>
                </a:solidFill>
                <a:cs typeface="+mn-ea"/>
                <a:sym typeface="+mn-lt"/>
              </a:rPr>
              <a:t>Thank you for your download and watch</a:t>
            </a:r>
            <a:endParaRPr lang="zh-CN" altLang="en-US" sz="2000" dirty="0">
              <a:solidFill>
                <a:schemeClr val="tx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579495" y="1870710"/>
            <a:ext cx="5197475" cy="308292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报销的票据一般是税务机关监制的发票和财政部门监制的票据。</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1、取得的税务发票和财政票据应是开票系统开出的真实的票据，在查询平台上能查询认证。</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发票查询的网址</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https://inv-veri.chinatax.gov.cn/国家税务总局全国增值税发票查验平台（机打发票）</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https://etax.sichuan.chinatax.gov.cn/yhs-web/cxzx/index.html?code=1111&amp;id=846#/scfpcx/国家税务总局四川省电子税务局（四川省定额发票）</a:t>
            </a:r>
            <a:endParaRPr lang="zh-CN" altLang="en-US" sz="1050" dirty="0">
              <a:solidFill>
                <a:schemeClr val="tx1">
                  <a:lumMod val="85000"/>
                  <a:lumOff val="15000"/>
                </a:schemeClr>
              </a:solidFill>
              <a:cs typeface="+mn-ea"/>
              <a:sym typeface="+mn-lt"/>
            </a:endParaRPr>
          </a:p>
          <a:p>
            <a:pPr>
              <a:lnSpc>
                <a:spcPct val="150000"/>
              </a:lnSpc>
            </a:pPr>
            <a:r>
              <a:rPr lang="zh-CN" altLang="en-US" sz="1050" dirty="0">
                <a:solidFill>
                  <a:schemeClr val="tx1">
                    <a:lumMod val="85000"/>
                    <a:lumOff val="15000"/>
                  </a:schemeClr>
                </a:solidFill>
                <a:cs typeface="+mn-ea"/>
                <a:sym typeface="+mn-lt"/>
              </a:rPr>
              <a:t>增值税发票查询平台可查全国增值税发票信息，国家税务总局四川省电子税务局只能查询四川省定额发票，其他各省份定额发票请到各省税务局网站，点击发票查询进行查询。</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02-1</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305560"/>
            <a:ext cx="196088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票据的相关规定</a:t>
            </a:r>
            <a:endParaRPr lang="zh-CN" altLang="en-US" sz="2000" dirty="0">
              <a:solidFill>
                <a:schemeClr val="accent1"/>
              </a:solidFill>
              <a:latin typeface="+mn-lt"/>
              <a:ea typeface="+mn-ea"/>
              <a:cs typeface="+mn-ea"/>
              <a:sym typeface="+mn-lt"/>
            </a:endParaRPr>
          </a:p>
        </p:txBody>
      </p:sp>
      <p:sp>
        <p:nvSpPr>
          <p:cNvPr id="7" name="矩形 6"/>
          <p:cNvSpPr/>
          <p:nvPr/>
        </p:nvSpPr>
        <p:spPr>
          <a:xfrm>
            <a:off x="3803015" y="1247775"/>
            <a:ext cx="1111250" cy="57213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579495" y="1870710"/>
            <a:ext cx="5197475" cy="308292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2、取得纸质增值税发票，如果在“货物或应税劳务、服务名称”那里写的是“详见销货清单”，报销时一定要在发票后面附上这张销货清单（此销货清单一般应该是发票开票系统打印出的清单），清单上的明细一定是购买货物或支付劳务服务的明细，并加盖发票专用章。</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02-2</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305560"/>
            <a:ext cx="196088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票据的相关规定</a:t>
            </a:r>
            <a:endParaRPr lang="zh-CN" altLang="en-US" sz="2000" dirty="0">
              <a:solidFill>
                <a:schemeClr val="accent1"/>
              </a:solidFill>
              <a:latin typeface="+mn-lt"/>
              <a:ea typeface="+mn-ea"/>
              <a:cs typeface="+mn-ea"/>
              <a:sym typeface="+mn-lt"/>
            </a:endParaRPr>
          </a:p>
        </p:txBody>
      </p:sp>
      <p:sp>
        <p:nvSpPr>
          <p:cNvPr id="7" name="矩形 6"/>
          <p:cNvSpPr/>
          <p:nvPr/>
        </p:nvSpPr>
        <p:spPr>
          <a:xfrm>
            <a:off x="3803015" y="1247775"/>
            <a:ext cx="1111250" cy="57213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1"/>
          <p:cNvPicPr>
            <a:picLocks noChangeAspect="1"/>
          </p:cNvPicPr>
          <p:nvPr>
            <p:custDataLst>
              <p:tags r:id="rId1"/>
            </p:custDataLst>
          </p:nvPr>
        </p:nvPicPr>
        <p:blipFill>
          <a:blip r:embed="rId2"/>
          <a:stretch>
            <a:fillRect/>
          </a:stretch>
        </p:blipFill>
        <p:spPr>
          <a:xfrm>
            <a:off x="2286000" y="1285875"/>
            <a:ext cx="4572000" cy="2571750"/>
          </a:xfrm>
          <a:prstGeom prst="rect">
            <a:avLst/>
          </a:prstGeom>
          <a:noFill/>
          <a:ln>
            <a:noFill/>
          </a:ln>
        </p:spPr>
      </p:pic>
    </p:spTree>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2"/>
          <p:cNvPicPr>
            <a:picLocks noChangeAspect="1"/>
          </p:cNvPicPr>
          <p:nvPr>
            <p:custDataLst>
              <p:tags r:id="rId1"/>
            </p:custDataLst>
          </p:nvPr>
        </p:nvPicPr>
        <p:blipFill>
          <a:blip r:embed="rId2"/>
          <a:stretch>
            <a:fillRect/>
          </a:stretch>
        </p:blipFill>
        <p:spPr>
          <a:xfrm>
            <a:off x="2233613" y="1265555"/>
            <a:ext cx="4676775" cy="2612390"/>
          </a:xfrm>
          <a:prstGeom prst="rect">
            <a:avLst/>
          </a:prstGeom>
          <a:noFill/>
          <a:ln>
            <a:noFill/>
          </a:ln>
        </p:spPr>
      </p:pic>
    </p:spTree>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579495" y="1870710"/>
            <a:ext cx="5197475" cy="3082925"/>
          </a:xfrm>
          <a:prstGeom prst="rect">
            <a:avLst/>
          </a:prstGeom>
        </p:spPr>
        <p:txBody>
          <a:bodyPr wrap="square">
            <a:noAutofit/>
          </a:bodyPr>
          <a:lstStyle/>
          <a:p>
            <a:pPr>
              <a:lnSpc>
                <a:spcPct val="150000"/>
              </a:lnSpc>
            </a:pPr>
            <a:r>
              <a:rPr lang="zh-CN" altLang="en-US" sz="1050" dirty="0">
                <a:solidFill>
                  <a:schemeClr val="tx1">
                    <a:lumMod val="85000"/>
                    <a:lumOff val="15000"/>
                  </a:schemeClr>
                </a:solidFill>
                <a:cs typeface="+mn-ea"/>
                <a:sym typeface="+mn-lt"/>
              </a:rPr>
              <a:t>3、取得增值税电子发票，在右下角有：“销售方：（章）”，这种电子发票需要加盖发票专用章;在右下角有：“销售方：”，这种电子发票不需要加盖发票专用章。</a:t>
            </a:r>
            <a:endParaRPr lang="zh-CN" altLang="en-US" sz="1050" dirty="0">
              <a:solidFill>
                <a:schemeClr val="tx1">
                  <a:lumMod val="85000"/>
                  <a:lumOff val="15000"/>
                </a:schemeClr>
              </a:solidFill>
              <a:cs typeface="+mn-ea"/>
              <a:sym typeface="+mn-lt"/>
            </a:endParaRPr>
          </a:p>
        </p:txBody>
      </p:sp>
      <p:sp>
        <p:nvSpPr>
          <p:cNvPr id="8" name="椭圆 7"/>
          <p:cNvSpPr/>
          <p:nvPr/>
        </p:nvSpPr>
        <p:spPr>
          <a:xfrm>
            <a:off x="1565350" y="1634775"/>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696688" y="1819397"/>
            <a:ext cx="1403350" cy="1307513"/>
            <a:chOff x="1696688" y="1819397"/>
            <a:chExt cx="1403350" cy="1307513"/>
          </a:xfrm>
        </p:grpSpPr>
        <p:sp>
          <p:nvSpPr>
            <p:cNvPr id="24" name="椭圆 23"/>
            <p:cNvSpPr/>
            <p:nvPr/>
          </p:nvSpPr>
          <p:spPr>
            <a:xfrm>
              <a:off x="1760426" y="1819397"/>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5"/>
            <p:cNvSpPr txBox="1">
              <a:spLocks noChangeArrowheads="1"/>
            </p:cNvSpPr>
            <p:nvPr/>
          </p:nvSpPr>
          <p:spPr bwMode="auto">
            <a:xfrm>
              <a:off x="1696688" y="2057655"/>
              <a:ext cx="14033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dirty="0">
                  <a:solidFill>
                    <a:schemeClr val="bg1"/>
                  </a:solidFill>
                  <a:latin typeface="+mn-lt"/>
                  <a:ea typeface="+mn-ea"/>
                  <a:cs typeface="+mn-ea"/>
                  <a:sym typeface="+mn-lt"/>
                </a:rPr>
                <a:t>02-3</a:t>
              </a:r>
              <a:endParaRPr lang="zh-CN" altLang="en-US" sz="4800" b="1" dirty="0">
                <a:solidFill>
                  <a:schemeClr val="bg1"/>
                </a:solidFill>
                <a:latin typeface="+mn-lt"/>
                <a:ea typeface="+mn-ea"/>
                <a:cs typeface="+mn-ea"/>
                <a:sym typeface="+mn-lt"/>
              </a:endParaRPr>
            </a:p>
          </p:txBody>
        </p:sp>
      </p:grpSp>
      <p:sp>
        <p:nvSpPr>
          <p:cNvPr id="16" name="文本框 5"/>
          <p:cNvSpPr txBox="1">
            <a:spLocks noChangeArrowheads="1"/>
          </p:cNvSpPr>
          <p:nvPr/>
        </p:nvSpPr>
        <p:spPr bwMode="auto">
          <a:xfrm>
            <a:off x="4998720" y="1305560"/>
            <a:ext cx="196088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fontAlgn="base">
              <a:spcBef>
                <a:spcPct val="0"/>
              </a:spcBef>
              <a:spcAft>
                <a:spcPct val="0"/>
              </a:spcAft>
              <a:defRPr/>
            </a:pPr>
            <a:r>
              <a:rPr lang="zh-CN" altLang="en-US" sz="2000" dirty="0">
                <a:solidFill>
                  <a:schemeClr val="accent1"/>
                </a:solidFill>
                <a:latin typeface="+mn-lt"/>
                <a:ea typeface="+mn-ea"/>
                <a:cs typeface="+mn-ea"/>
                <a:sym typeface="+mn-lt"/>
              </a:rPr>
              <a:t>票据的相关规定</a:t>
            </a:r>
            <a:endParaRPr lang="zh-CN" altLang="en-US" sz="2000" dirty="0">
              <a:solidFill>
                <a:schemeClr val="accent1"/>
              </a:solidFill>
              <a:latin typeface="+mn-lt"/>
              <a:ea typeface="+mn-ea"/>
              <a:cs typeface="+mn-ea"/>
              <a:sym typeface="+mn-lt"/>
            </a:endParaRPr>
          </a:p>
        </p:txBody>
      </p:sp>
      <p:sp>
        <p:nvSpPr>
          <p:cNvPr id="7" name="矩形 6"/>
          <p:cNvSpPr/>
          <p:nvPr/>
        </p:nvSpPr>
        <p:spPr>
          <a:xfrm>
            <a:off x="3803015" y="1247775"/>
            <a:ext cx="1111250" cy="572135"/>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25" name="椭圆 24"/>
          <p:cNvSpPr/>
          <p:nvPr/>
        </p:nvSpPr>
        <p:spPr>
          <a:xfrm>
            <a:off x="2846506" y="164570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490685" y="1962503"/>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347294" y="3348380"/>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60426" y="3009307"/>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089904" y="2680354"/>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913397" y="3300603"/>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325913" y="2680354"/>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p:cover/>
  </p:transition>
  <p:timing>
    <p:tnLst>
      <p:par>
        <p:cTn id="1" dur="indefinite" restart="never" nodeType="tmRoot"/>
      </p:par>
    </p:tnLst>
  </p:timing>
</p:sld>
</file>

<file path=ppt/tags/tag1.xml><?xml version="1.0" encoding="utf-8"?>
<p:tagLst xmlns:p="http://schemas.openxmlformats.org/presentationml/2006/main">
  <p:tag name="PA" val="v3.1.0"/>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PA" val="v3.2.0"/>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PA" val="v3.2.0"/>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PA" val="v3.2.0"/>
</p:tagLst>
</file>

<file path=ppt/tags/tag2.xml><?xml version="1.0" encoding="utf-8"?>
<p:tagLst xmlns:p="http://schemas.openxmlformats.org/presentationml/2006/main">
  <p:tag name="PA" val="v3.1.0"/>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PA" val="v3.2.0"/>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PA" val="v3.2.0"/>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UNIT_TABLE_BEAUTIFY" val="smartTable{8201840d-5336-4795-b1a0-f477389a6b00}"/>
  <p:tag name="TABLE_ENDDRAG_ORIGIN_RECT" val="203*175"/>
  <p:tag name="TABLE_ENDDRAG_RECT" val="258*187*203*175"/>
</p:tagLst>
</file>

<file path=ppt/tags/tag26.xml><?xml version="1.0" encoding="utf-8"?>
<p:tagLst xmlns:p="http://schemas.openxmlformats.org/presentationml/2006/main">
  <p:tag name="PA" val="v3.1.0"/>
</p:tagLst>
</file>

<file path=ppt/tags/tag27.xml><?xml version="1.0" encoding="utf-8"?>
<p:tagLst xmlns:p="http://schemas.openxmlformats.org/presentationml/2006/main">
  <p:tag name="PA" val="v3.1.0"/>
</p:tagLst>
</file>

<file path=ppt/tags/tag28.xml><?xml version="1.0" encoding="utf-8"?>
<p:tagLst xmlns:p="http://schemas.openxmlformats.org/presentationml/2006/main">
  <p:tag name="PA" val="v3.1.0"/>
</p:tagLst>
</file>

<file path=ppt/tags/tag29.xml><?xml version="1.0" encoding="utf-8"?>
<p:tagLst xmlns:p="http://schemas.openxmlformats.org/presentationml/2006/main">
  <p:tag name="PA" val="v3.1.0"/>
</p:tagLst>
</file>

<file path=ppt/tags/tag3.xml><?xml version="1.0" encoding="utf-8"?>
<p:tagLst xmlns:p="http://schemas.openxmlformats.org/presentationml/2006/main">
  <p:tag name="PA" val="v3.1.0"/>
</p:tagLst>
</file>

<file path=ppt/tags/tag30.xml><?xml version="1.0" encoding="utf-8"?>
<p:tagLst xmlns:p="http://schemas.openxmlformats.org/presentationml/2006/main">
  <p:tag name="PA" val="v3.1.0"/>
</p:tagLst>
</file>

<file path=ppt/tags/tag31.xml><?xml version="1.0" encoding="utf-8"?>
<p:tagLst xmlns:p="http://schemas.openxmlformats.org/presentationml/2006/main">
  <p:tag name="PA" val="v3.1.0"/>
</p:tagLst>
</file>

<file path=ppt/tags/tag32.xml><?xml version="1.0" encoding="utf-8"?>
<p:tagLst xmlns:p="http://schemas.openxmlformats.org/presentationml/2006/main">
  <p:tag name="PA" val="v3.1.0"/>
</p:tagLst>
</file>

<file path=ppt/tags/tag33.xml><?xml version="1.0" encoding="utf-8"?>
<p:tagLst xmlns:p="http://schemas.openxmlformats.org/presentationml/2006/main">
  <p:tag name="PA" val="v3.1.0"/>
</p:tagLst>
</file>

<file path=ppt/tags/tag34.xml><?xml version="1.0" encoding="utf-8"?>
<p:tagLst xmlns:p="http://schemas.openxmlformats.org/presentationml/2006/main">
  <p:tag name="ISPRING_ULTRA_SCORM_COURSE_ID" val="66C22882-3A7D-471D-BA47-8B31B4C274BC"/>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E:\学习\包图网\视频"/>
  <p:tag name="ISPRING_PRESENTATION_TITLE" val="商业策划"/>
  <p:tag name="COMMONDATA" val="eyJoZGlkIjoiZDczYWQ4OTc4MDg1NTQ0NTExYTc4NDQ4ZTZiYmM5YTYifQ=="/>
  <p:tag name="KSO_WPP_MARK_KEY" val="49490282-901f-4f23-a415-4a095d7498ee"/>
</p:tagLst>
</file>

<file path=ppt/tags/tag4.xml><?xml version="1.0" encoding="utf-8"?>
<p:tagLst xmlns:p="http://schemas.openxmlformats.org/presentationml/2006/main">
  <p:tag name="PA" val="v3.1.0"/>
</p:tagLst>
</file>

<file path=ppt/tags/tag5.xml><?xml version="1.0" encoding="utf-8"?>
<p:tagLst xmlns:p="http://schemas.openxmlformats.org/presentationml/2006/main">
  <p:tag name="PA" val="v3.1.0"/>
</p:tagLst>
</file>

<file path=ppt/tags/tag6.xml><?xml version="1.0" encoding="utf-8"?>
<p:tagLst xmlns:p="http://schemas.openxmlformats.org/presentationml/2006/main">
  <p:tag name="PA" val="v3.1.0"/>
</p:tagLst>
</file>

<file path=ppt/tags/tag7.xml><?xml version="1.0" encoding="utf-8"?>
<p:tagLst xmlns:p="http://schemas.openxmlformats.org/presentationml/2006/main">
  <p:tag name="PA" val="v3.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蓝色沉稳">
      <a:dk1>
        <a:sysClr val="windowText" lastClr="000000"/>
      </a:dk1>
      <a:lt1>
        <a:sysClr val="window" lastClr="FFFFFF"/>
      </a:lt1>
      <a:dk2>
        <a:srgbClr val="44546A"/>
      </a:dk2>
      <a:lt2>
        <a:srgbClr val="E7E6E6"/>
      </a:lt2>
      <a:accent1>
        <a:srgbClr val="1F4E79"/>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jciwigm">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5040</Words>
  <Application>WPS 演示</Application>
  <PresentationFormat>全屏显示(16:9)</PresentationFormat>
  <Paragraphs>394</Paragraphs>
  <Slides>48</Slides>
  <Notes>24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48</vt:i4>
      </vt:variant>
    </vt:vector>
  </HeadingPairs>
  <TitlesOfParts>
    <vt:vector size="68" baseType="lpstr">
      <vt:lpstr>Arial</vt:lpstr>
      <vt:lpstr>宋体</vt:lpstr>
      <vt:lpstr>Wingdings</vt:lpstr>
      <vt:lpstr>Calibri</vt:lpstr>
      <vt:lpstr>Arial Unicode MS</vt:lpstr>
      <vt:lpstr>Calibri Light</vt:lpstr>
      <vt:lpstr>方正宋刻本秀楷简体</vt:lpstr>
      <vt:lpstr>Agency FB</vt:lpstr>
      <vt:lpstr>Trebuchet MS</vt:lpstr>
      <vt:lpstr>微软雅黑</vt:lpstr>
      <vt:lpstr>Arial Unicode MS</vt:lpstr>
      <vt:lpstr>黑体</vt:lpstr>
      <vt:lpstr>Times New Roman</vt:lpstr>
      <vt:lpstr>MiSans</vt:lpstr>
      <vt:lpstr>MiSans Normal</vt:lpstr>
      <vt:lpstr>Wingdings</vt:lpstr>
      <vt:lpstr>演示秋鸿楷</vt:lpstr>
      <vt:lpstr>汉仪古隶简</vt:lpstr>
      <vt:lpstr>隶书</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蓝色商务</dc:title>
  <dc:creator>第一PPT</dc:creator>
  <cp:keywords>www.1ppt.com</cp:keywords>
  <dc:description>www.1ppt.com</dc:description>
  <cp:lastModifiedBy>龙</cp:lastModifiedBy>
  <cp:revision>1790</cp:revision>
  <dcterms:created xsi:type="dcterms:W3CDTF">2016-04-24T15:52:00Z</dcterms:created>
  <dcterms:modified xsi:type="dcterms:W3CDTF">2025-05-15T02:51:33Z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4AC9DD9A13B0487FA1B21ACBC42A234A</vt:lpwstr>
  </property>
</Properties>
</file>