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454" r:id="rId3"/>
    <p:sldId id="790" r:id="rId5"/>
    <p:sldId id="699" r:id="rId6"/>
    <p:sldId id="545" r:id="rId7"/>
    <p:sldId id="451" r:id="rId8"/>
    <p:sldId id="804" r:id="rId9"/>
    <p:sldId id="745" r:id="rId10"/>
    <p:sldId id="805" r:id="rId11"/>
    <p:sldId id="806" r:id="rId12"/>
    <p:sldId id="810" r:id="rId13"/>
    <p:sldId id="812" r:id="rId14"/>
    <p:sldId id="807" r:id="rId15"/>
    <p:sldId id="748" r:id="rId16"/>
    <p:sldId id="700" r:id="rId17"/>
    <p:sldId id="455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103" userDrawn="1">
          <p15:clr>
            <a:srgbClr val="A4A3A4"/>
          </p15:clr>
        </p15:guide>
        <p15:guide id="3" orient="horz" pos="1788" userDrawn="1">
          <p15:clr>
            <a:srgbClr val="A4A3A4"/>
          </p15:clr>
        </p15:guide>
        <p15:guide id="4" pos="222" userDrawn="1">
          <p15:clr>
            <a:srgbClr val="A4A3A4"/>
          </p15:clr>
        </p15:guide>
        <p15:guide id="5" pos="15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E4864"/>
    <a:srgbClr val="5B5A7B"/>
    <a:srgbClr val="E0E0E0"/>
    <a:srgbClr val="EFEFEF"/>
    <a:srgbClr val="10327B"/>
    <a:srgbClr val="FAFAFA"/>
    <a:srgbClr val="FDFDFD"/>
    <a:srgbClr val="838E63"/>
    <a:srgbClr val="275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4303" autoAdjust="0"/>
  </p:normalViewPr>
  <p:slideViewPr>
    <p:cSldViewPr snapToGrid="0" showGuides="1">
      <p:cViewPr varScale="1">
        <p:scale>
          <a:sx n="83" d="100"/>
          <a:sy n="83" d="100"/>
        </p:scale>
        <p:origin x="-78" y="-1326"/>
      </p:cViewPr>
      <p:guideLst>
        <p:guide orient="horz" pos="2176"/>
        <p:guide orient="horz" pos="103"/>
        <p:guide orient="horz" pos="1788"/>
        <p:guide pos="222"/>
        <p:guide pos="15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7E0A-FE25-4298-B2A5-F81E4409DC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04E8C-F5F4-4E78-B894-8ABE74AB9A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B2BC2-E36F-4014-826D-67C3AA5D5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337511" y="183664"/>
            <a:ext cx="528375" cy="484787"/>
            <a:chOff x="337511" y="183664"/>
            <a:chExt cx="528375" cy="484787"/>
          </a:xfrm>
        </p:grpSpPr>
        <p:sp>
          <p:nvSpPr>
            <p:cNvPr id="15" name="椭圆 14"/>
            <p:cNvSpPr/>
            <p:nvPr/>
          </p:nvSpPr>
          <p:spPr>
            <a:xfrm>
              <a:off x="359098" y="183664"/>
              <a:ext cx="484788" cy="48478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5499" y="237042"/>
              <a:ext cx="378031" cy="37803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9509" y="186824"/>
              <a:ext cx="112907" cy="11290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37511" y="278417"/>
              <a:ext cx="82915" cy="8291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5499" y="581071"/>
              <a:ext cx="63760" cy="6376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99881" y="485964"/>
              <a:ext cx="66005" cy="6600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921458" y="781003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824904" y="2328028"/>
            <a:ext cx="1836773" cy="25190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24904" y="777552"/>
            <a:ext cx="1836773" cy="1473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921458" y="2911151"/>
            <a:ext cx="1836773" cy="193594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842416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773829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05242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636655" y="1443475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37511" y="1088314"/>
            <a:ext cx="8499413" cy="27348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6302118" y="29449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F7005-9383-42C0-A374-E507AD6B2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5EA4E-3D33-45DE-B4D9-3F7D650B89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0" Type="http://schemas.openxmlformats.org/officeDocument/2006/relationships/notesSlide" Target="../notesSlides/notesSlide14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hyperlink" Target="#&#19994;&#21153;&#24037;&#20316;&#39184;&#25253;&#38144;&#21333;!A1" TargetMode="External"/><Relationship Id="rId4" Type="http://schemas.openxmlformats.org/officeDocument/2006/relationships/hyperlink" Target="#&#36710;&#36742;&#34892;&#39542;&#30331;&#35760;&#34920;!A1" TargetMode="External"/><Relationship Id="rId3" Type="http://schemas.openxmlformats.org/officeDocument/2006/relationships/hyperlink" Target="#&#20184;&#27454;&#30003;&#35831;&#21333;!A1" TargetMode="External"/><Relationship Id="rId2" Type="http://schemas.openxmlformats.org/officeDocument/2006/relationships/hyperlink" Target="#&#36153;&#29992;&#25253;&#38144;&#21333;!A1" TargetMode="Externa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279226" y="4612002"/>
            <a:ext cx="519193" cy="94600"/>
            <a:chOff x="3510366" y="-2733"/>
            <a:chExt cx="1300959" cy="237042"/>
          </a:xfrm>
        </p:grpSpPr>
        <p:sp>
          <p:nvSpPr>
            <p:cNvPr id="46" name="椭圆 45"/>
            <p:cNvSpPr/>
            <p:nvPr userDrawn="1"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 userDrawn="1"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 userDrawn="1"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 userDrawn="1"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PA_椭圆 18"/>
          <p:cNvSpPr/>
          <p:nvPr>
            <p:custDataLst>
              <p:tags r:id="rId1"/>
            </p:custDataLst>
          </p:nvPr>
        </p:nvSpPr>
        <p:spPr>
          <a:xfrm>
            <a:off x="3489294" y="128717"/>
            <a:ext cx="2018818" cy="2018816"/>
          </a:xfrm>
          <a:prstGeom prst="ellipse">
            <a:avLst/>
          </a:prstGeom>
          <a:noFill/>
          <a:ln w="952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2"/>
            </p:custDataLst>
          </p:nvPr>
        </p:nvSpPr>
        <p:spPr>
          <a:xfrm>
            <a:off x="3724165" y="351004"/>
            <a:ext cx="1574248" cy="157424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3"/>
            </p:custDataLst>
          </p:nvPr>
        </p:nvSpPr>
        <p:spPr>
          <a:xfrm>
            <a:off x="3399397" y="523303"/>
            <a:ext cx="345284" cy="3452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739082" y="1964276"/>
            <a:ext cx="193055" cy="19305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4"/>
            </p:custDataLst>
          </p:nvPr>
        </p:nvSpPr>
        <p:spPr>
          <a:xfrm>
            <a:off x="3522343" y="1583027"/>
            <a:ext cx="265519" cy="2655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5"/>
            </p:custDataLst>
          </p:nvPr>
        </p:nvSpPr>
        <p:spPr>
          <a:xfrm>
            <a:off x="5403737" y="1104505"/>
            <a:ext cx="221675" cy="22167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77318" y="1848545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201009" y="1387596"/>
            <a:ext cx="120049" cy="1200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椭圆 30"/>
          <p:cNvSpPr/>
          <p:nvPr>
            <p:custDataLst>
              <p:tags r:id="rId6"/>
            </p:custDataLst>
          </p:nvPr>
        </p:nvSpPr>
        <p:spPr>
          <a:xfrm>
            <a:off x="4587891" y="2046342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26439" y="1783529"/>
            <a:ext cx="274868" cy="2748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151987" y="2586782"/>
            <a:ext cx="684002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2E4864"/>
                </a:solidFill>
                <a:latin typeface="+mn-lt"/>
                <a:ea typeface="+mn-ea"/>
                <a:cs typeface="+mn-ea"/>
                <a:sym typeface="+mn-lt"/>
              </a:rPr>
              <a:t>报销单据的填写</a:t>
            </a:r>
            <a:endParaRPr lang="en-US" altLang="zh-CN" sz="4000" b="1" dirty="0">
              <a:solidFill>
                <a:srgbClr val="2E48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PA_文本框 10"/>
          <p:cNvSpPr txBox="1"/>
          <p:nvPr>
            <p:custDataLst>
              <p:tags r:id="rId7"/>
            </p:custDataLst>
          </p:nvPr>
        </p:nvSpPr>
        <p:spPr>
          <a:xfrm>
            <a:off x="3652921" y="830595"/>
            <a:ext cx="1715609" cy="7067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2025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3110" y="3329867"/>
            <a:ext cx="2681403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2E4864"/>
                </a:solidFill>
                <a:cs typeface="+mn-ea"/>
                <a:sym typeface="+mn-lt"/>
              </a:rPr>
              <a:t> 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6505" y="831850"/>
            <a:ext cx="7560945" cy="4346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</a:t>
            </a:r>
            <a:r>
              <a:rPr lang="zh-CN" altLang="en-US"/>
              <a:t>、</a:t>
            </a:r>
            <a:r>
              <a:rPr lang="zh-CN" altLang="en-US">
                <a:sym typeface="+mn-ea"/>
              </a:rPr>
              <a:t>四川传媒学院科研项目</a:t>
            </a:r>
            <a:r>
              <a:rPr lang="zh-CN" altLang="en-US"/>
              <a:t>差旅费报销单：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     </a:t>
            </a:r>
            <a:endParaRPr lang="en-US" altLang="zh-CN"/>
          </a:p>
          <a:p>
            <a:r>
              <a:rPr lang="en-US" altLang="zh-CN"/>
              <a:t>    </a:t>
            </a:r>
            <a:endParaRPr lang="en-US" altLang="zh-CN" sz="100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350">
                <a:sym typeface="+mn-ea"/>
              </a:rPr>
              <a:t>      </a:t>
            </a:r>
            <a:r>
              <a:rPr lang="zh-CN" altLang="en-US" sz="1350">
                <a:sym typeface="+mn-ea"/>
              </a:rPr>
              <a:t>起止时间及地点：</a:t>
            </a:r>
            <a:endParaRPr lang="zh-CN" altLang="en-US" sz="135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</a:t>
            </a:r>
            <a:r>
              <a:rPr lang="en-US" altLang="zh-CN" sz="1350">
                <a:sym typeface="+mn-ea"/>
              </a:rPr>
              <a:t>     </a:t>
            </a:r>
            <a:r>
              <a:rPr lang="zh-CN" altLang="en-US" sz="1350">
                <a:sym typeface="+mn-ea"/>
              </a:rPr>
              <a:t>例如：</a:t>
            </a:r>
            <a:r>
              <a:rPr lang="en-US" altLang="zh-CN" sz="1350">
                <a:sym typeface="+mn-ea"/>
              </a:rPr>
              <a:t>7</a:t>
            </a:r>
            <a:r>
              <a:rPr lang="zh-CN" altLang="en-US" sz="1350">
                <a:sym typeface="+mn-ea"/>
              </a:rPr>
              <a:t>月</a:t>
            </a:r>
            <a:r>
              <a:rPr lang="en-US" altLang="zh-CN" sz="1350">
                <a:sym typeface="+mn-ea"/>
              </a:rPr>
              <a:t>19</a:t>
            </a:r>
            <a:r>
              <a:rPr lang="zh-CN" altLang="en-US" sz="1350">
                <a:sym typeface="+mn-ea"/>
              </a:rPr>
              <a:t>日从成都</a:t>
            </a:r>
            <a:r>
              <a:rPr lang="zh-CN" sz="1350">
                <a:sym typeface="+mn-ea"/>
              </a:rPr>
              <a:t>飞</a:t>
            </a:r>
            <a:r>
              <a:rPr lang="zh-CN" altLang="en-US" sz="1350">
                <a:sym typeface="+mn-ea"/>
              </a:rPr>
              <a:t>北京，</a:t>
            </a:r>
            <a:r>
              <a:rPr lang="en-US" altLang="zh-CN" sz="1350">
                <a:sym typeface="+mn-ea"/>
              </a:rPr>
              <a:t>7</a:t>
            </a:r>
            <a:r>
              <a:rPr lang="zh-CN" altLang="en-US" sz="1350">
                <a:sym typeface="+mn-ea"/>
              </a:rPr>
              <a:t>月</a:t>
            </a:r>
            <a:r>
              <a:rPr lang="en-US" altLang="zh-CN" sz="1350">
                <a:sym typeface="+mn-ea"/>
              </a:rPr>
              <a:t>29</a:t>
            </a:r>
            <a:r>
              <a:rPr lang="zh-CN" altLang="en-US" sz="1350">
                <a:sym typeface="+mn-ea"/>
              </a:rPr>
              <a:t>日从北京</a:t>
            </a:r>
            <a:r>
              <a:rPr lang="zh-CN" sz="1350">
                <a:sym typeface="+mn-ea"/>
              </a:rPr>
              <a:t>回</a:t>
            </a:r>
            <a:r>
              <a:rPr lang="zh-CN" altLang="en-US" sz="1350">
                <a:sym typeface="+mn-ea"/>
              </a:rPr>
              <a:t>成都。表格上月日起点月日终点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怎么填</a:t>
            </a:r>
            <a:r>
              <a:rPr lang="zh-CN" altLang="en-US" sz="1350">
                <a:sym typeface="+mn-ea"/>
              </a:rPr>
              <a:t>：</a:t>
            </a:r>
            <a:endParaRPr lang="zh-CN" altLang="en-US" sz="135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</a:t>
            </a:r>
            <a:r>
              <a:rPr lang="en-US" altLang="zh-CN" sz="1350">
                <a:sym typeface="+mn-ea"/>
              </a:rPr>
              <a:t>       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月</a:t>
            </a:r>
            <a:r>
              <a:rPr lang="en-US" altLang="zh-CN" sz="1350">
                <a:highlight>
                  <a:srgbClr val="FFFF00"/>
                </a:highlight>
                <a:sym typeface="+mn-ea"/>
              </a:rPr>
              <a:t>-7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，日</a:t>
            </a:r>
            <a:r>
              <a:rPr lang="en-US" altLang="zh-CN" sz="1350">
                <a:highlight>
                  <a:srgbClr val="FFFF00"/>
                </a:highlight>
                <a:sym typeface="+mn-ea"/>
              </a:rPr>
              <a:t>-19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，起点</a:t>
            </a:r>
            <a:r>
              <a:rPr lang="en-US" altLang="zh-CN" sz="1350">
                <a:highlight>
                  <a:srgbClr val="FFFF00"/>
                </a:highlight>
                <a:sym typeface="+mn-ea"/>
              </a:rPr>
              <a:t>-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成都，月</a:t>
            </a:r>
            <a:r>
              <a:rPr lang="en-US" altLang="zh-CN" sz="1350">
                <a:highlight>
                  <a:srgbClr val="FFFF00"/>
                </a:highlight>
                <a:sym typeface="+mn-ea"/>
              </a:rPr>
              <a:t>-7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，日</a:t>
            </a:r>
            <a:r>
              <a:rPr lang="en-US" altLang="zh-CN" sz="1350">
                <a:highlight>
                  <a:srgbClr val="FFFF00"/>
                </a:highlight>
                <a:sym typeface="+mn-ea"/>
              </a:rPr>
              <a:t>-19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，终点</a:t>
            </a:r>
            <a:r>
              <a:rPr lang="en-US" altLang="zh-CN" sz="1350">
                <a:highlight>
                  <a:srgbClr val="FFFF00"/>
                </a:highlight>
                <a:sym typeface="+mn-ea"/>
              </a:rPr>
              <a:t>-</a:t>
            </a:r>
            <a:r>
              <a:rPr lang="zh-CN" altLang="en-US" sz="1350">
                <a:highlight>
                  <a:srgbClr val="FFFF00"/>
                </a:highlight>
                <a:sym typeface="+mn-ea"/>
              </a:rPr>
              <a:t>北京；</a:t>
            </a:r>
            <a:endParaRPr lang="zh-CN" altLang="en-US" sz="1350">
              <a:highlight>
                <a:srgbClr val="FFFF00"/>
              </a:highlight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>
                <a:highlight>
                  <a:srgbClr val="FFFF00"/>
                </a:highlight>
                <a:sym typeface="+mn-ea"/>
              </a:rPr>
              <a:t>        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月</a:t>
            </a:r>
            <a:r>
              <a:rPr lang="en-US" altLang="zh-CN">
                <a:highlight>
                  <a:srgbClr val="FFFF00"/>
                </a:highlight>
                <a:sym typeface="+mn-ea"/>
              </a:rPr>
              <a:t>-7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，日</a:t>
            </a:r>
            <a:r>
              <a:rPr lang="en-US" altLang="zh-CN">
                <a:highlight>
                  <a:srgbClr val="FFFF00"/>
                </a:highlight>
                <a:sym typeface="+mn-ea"/>
              </a:rPr>
              <a:t>-29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，起点</a:t>
            </a:r>
            <a:r>
              <a:rPr lang="en-US" altLang="zh-CN">
                <a:highlight>
                  <a:srgbClr val="FFFF00"/>
                </a:highlight>
                <a:sym typeface="+mn-ea"/>
              </a:rPr>
              <a:t>-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北京，月</a:t>
            </a:r>
            <a:r>
              <a:rPr lang="en-US" altLang="zh-CN">
                <a:highlight>
                  <a:srgbClr val="FFFF00"/>
                </a:highlight>
                <a:sym typeface="+mn-ea"/>
              </a:rPr>
              <a:t>-7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，日</a:t>
            </a:r>
            <a:r>
              <a:rPr lang="en-US" altLang="zh-CN">
                <a:highlight>
                  <a:srgbClr val="FFFF00"/>
                </a:highlight>
                <a:sym typeface="+mn-ea"/>
              </a:rPr>
              <a:t>-29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，终点</a:t>
            </a:r>
            <a:r>
              <a:rPr lang="en-US" altLang="zh-CN">
                <a:highlight>
                  <a:srgbClr val="FFFF00"/>
                </a:highlight>
                <a:sym typeface="+mn-ea"/>
              </a:rPr>
              <a:t>-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成都。</a:t>
            </a:r>
            <a:endParaRPr lang="zh-CN" altLang="en-US">
              <a:sym typeface="+mn-ea"/>
            </a:endParaRPr>
          </a:p>
          <a:p>
            <a:pPr algn="l">
              <a:buClrTx/>
              <a:buSzTx/>
              <a:buNone/>
            </a:pPr>
            <a:endParaRPr lang="zh-CN" altLang="en-US" sz="1350">
              <a:sym typeface="+mn-ea"/>
            </a:endParaRPr>
          </a:p>
          <a:p>
            <a:pPr algn="l">
              <a:buClrTx/>
              <a:buSzTx/>
              <a:buNone/>
            </a:pPr>
            <a:endParaRPr lang="zh-CN" altLang="en-US" sz="1350"/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     交通费：指的公共交通（比如飞机、轮船、动车高铁）</a:t>
            </a:r>
            <a:endParaRPr lang="zh-CN" altLang="en-US" sz="1350">
              <a:sym typeface="+mn-ea"/>
            </a:endParaRPr>
          </a:p>
          <a:p>
            <a:pPr algn="l">
              <a:buClrTx/>
              <a:buSzTx/>
              <a:buNone/>
            </a:pPr>
            <a:endParaRPr lang="zh-CN" altLang="en-US" sz="1350"/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     出差补贴：指伙食补助费（</a:t>
            </a:r>
            <a:r>
              <a:rPr lang="zh-CN" altLang="en-US">
                <a:solidFill>
                  <a:schemeClr val="tx1"/>
                </a:solidFill>
                <a:highlight>
                  <a:srgbClr val="FFFF00"/>
                </a:highlight>
                <a:sym typeface="+mn-ea"/>
              </a:rPr>
              <a:t>不报销餐费，只给伙食补助费，伙食补助费不需要发票，按文件的规定给补贴）</a:t>
            </a:r>
            <a:endParaRPr lang="zh-CN" altLang="en-US" sz="1350">
              <a:solidFill>
                <a:schemeClr val="tx1"/>
              </a:solidFill>
              <a:sym typeface="+mn-ea"/>
            </a:endParaRPr>
          </a:p>
          <a:p>
            <a:pPr algn="l">
              <a:buClrTx/>
              <a:buSzTx/>
              <a:buNone/>
            </a:pPr>
            <a:endParaRPr lang="zh-CN" altLang="en-US" sz="1350">
              <a:solidFill>
                <a:schemeClr val="tx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     其他：住宿费、打滴滴的费用、其他费用等       </a:t>
            </a:r>
            <a:endParaRPr lang="zh-CN" altLang="en-US" sz="1350"/>
          </a:p>
          <a:p>
            <a:endParaRPr lang="en-US" altLang="zh-CN" sz="1000"/>
          </a:p>
          <a:p>
            <a:r>
              <a:rPr lang="en-US" altLang="zh-CN" sz="1000">
                <a:solidFill>
                  <a:srgbClr val="FF0000"/>
                </a:solidFill>
              </a:rPr>
              <a:t>       </a:t>
            </a:r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/>
              <a:t>    </a:t>
            </a:r>
            <a:r>
              <a:rPr lang="en-US" altLang="zh-CN">
                <a:highlight>
                  <a:srgbClr val="FFFF00"/>
                </a:highlight>
              </a:rPr>
              <a:t> </a:t>
            </a:r>
            <a:r>
              <a:rPr lang="zh-CN" altLang="en-US">
                <a:highlight>
                  <a:srgbClr val="FFFF00"/>
                </a:highlight>
              </a:rPr>
              <a:t>差旅费与会议费的区别</a:t>
            </a:r>
            <a:r>
              <a:rPr lang="zh-CN" altLang="en-US"/>
              <a:t>：老师到外地去参加会议，发生的费用是差旅费，不报销餐费只给伙食补贴。科研项目自己组织的会议，就在本地举办的，</a:t>
            </a:r>
            <a:r>
              <a:rPr lang="zh-CN"/>
              <a:t>这个就是会议费，发生的餐费（工作餐）可以作为会议费一起报销。</a:t>
            </a:r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23950" y="702310"/>
          <a:ext cx="6342380" cy="3891280"/>
        </p:xfrm>
        <a:graphic>
          <a:graphicData uri="http://schemas.openxmlformats.org/drawingml/2006/table">
            <a:tbl>
              <a:tblPr/>
              <a:tblGrid>
                <a:gridCol w="409575"/>
                <a:gridCol w="450215"/>
                <a:gridCol w="408940"/>
                <a:gridCol w="374015"/>
                <a:gridCol w="562610"/>
                <a:gridCol w="408305"/>
                <a:gridCol w="409575"/>
                <a:gridCol w="409575"/>
                <a:gridCol w="408940"/>
                <a:gridCol w="408940"/>
                <a:gridCol w="408940"/>
                <a:gridCol w="409575"/>
                <a:gridCol w="408940"/>
                <a:gridCol w="408940"/>
                <a:gridCol w="455295"/>
              </a:tblGrid>
              <a:tr h="168910">
                <a:tc gridSpan="15">
                  <a:txBody>
                    <a:bodyPr/>
                    <a:p>
                      <a:pPr algn="ctr" fontAlgn="ctr"/>
                      <a:r>
                        <a:rPr lang="zh-CN" altLang="en-US" sz="900" b="1" i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四川传媒学院科研项目差旅费报销单</a:t>
                      </a:r>
                      <a:endParaRPr lang="zh-CN" altLang="en-US" sz="900" b="1" i="0" u="sng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T>
                      <a:noFill/>
                    </a:lnT>
                  </a:tcPr>
                </a:tc>
                <a:tc hMerge="1">
                  <a:tcPr>
                    <a:lnR>
                      <a:noFill/>
                    </a:lnR>
                    <a:lnT>
                      <a:noFill/>
                    </a:lnT>
                  </a:tcPr>
                </a:tc>
              </a:tr>
              <a:tr h="220980">
                <a:tc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项目名称：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  月  日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单据及附件共  页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26390">
                <a:tc gridSpan="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项目类别：纵向项目</a:t>
                      </a:r>
                      <a:r>
                        <a:rPr lang="en-US" alt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¨  </a:t>
                      </a:r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横向项目</a:t>
                      </a:r>
                      <a:r>
                        <a:rPr lang="en-US" alt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¨</a:t>
                      </a:r>
                      <a:endParaRPr lang="en-US" alt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cP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项目负责人：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项目编号或者批准文号：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35280">
                <a:tc gridSpan="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项目总金额：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已到账金额：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本次报销后结余：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6695">
                <a:tc gridSpan="6">
                  <a:txBody>
                    <a:bodyPr/>
                    <a:p>
                      <a:pPr algn="l" fontAlgn="ctr"/>
                      <a:r>
                        <a:rPr lang="zh-CN" altLang="en-US" sz="5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出差人：</a:t>
                      </a:r>
                      <a:endParaRPr lang="zh-CN" altLang="en-US" sz="5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出差事由：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 gridSpan="6"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起止时间及地点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交通费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出差补贴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起点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终点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交通工具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单据张数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金额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人数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天数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补贴金额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  目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金额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成都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北京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飞机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1800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1000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住宿费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600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795"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北京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成都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动车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985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公杂费</a:t>
                      </a:r>
                      <a:endParaRPr lang="zh-CN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38.5</a:t>
                      </a:r>
                      <a:endParaRPr 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795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3035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3035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3035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1765"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endParaRPr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3035">
                <a:tc gridSpan="10">
                  <a:txBody>
                    <a:bodyPr/>
                    <a:p>
                      <a:pPr algn="ctr" fontAlgn="ctr"/>
                      <a:r>
                        <a:rPr lang="zh-CN" altLang="en-US" sz="6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金额（大写）：   拾  万  仟  佰  拾  元  角  分  （小写）：</a:t>
                      </a:r>
                      <a:r>
                        <a:rPr lang="en-US" altLang="zh-CN" sz="6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¥        </a:t>
                      </a:r>
                      <a:r>
                        <a:rPr lang="zh-CN" altLang="en-US" sz="6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</a:t>
                      </a:r>
                      <a:endParaRPr lang="zh-CN" altLang="en-US" sz="6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原借款：    元，应退（补）款：       元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gridSpan="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项目负责人（签字）：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报销人（签字）：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科规处（签字）：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财务处（签字）：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3035">
                <a:tc gridSpan="9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财务主管领导：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领款人（签字）：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60350">
                <a:tc gridSpan="1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报销方式：现金</a:t>
                      </a:r>
                      <a:r>
                        <a:rPr lang="en-US" alt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£ </a:t>
                      </a:r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转账</a:t>
                      </a:r>
                      <a:r>
                        <a:rPr lang="en-US" altLang="zh-CN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£    </a:t>
                      </a:r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账户名称：               银行账（卡）号：                            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 gridSpan="15">
                  <a:txBody>
                    <a:bodyPr/>
                    <a:p>
                      <a:pPr algn="l" fontAlgn="ctr"/>
                      <a:r>
                        <a:rPr lang="zh-CN" altLang="en-US" sz="6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开户银行：</a:t>
                      </a:r>
                      <a:endParaRPr lang="zh-CN" altLang="en-US" sz="6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6505" y="831850"/>
            <a:ext cx="7560945" cy="309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7</a:t>
            </a:r>
            <a:r>
              <a:rPr lang="zh-CN" altLang="en-US"/>
              <a:t>、四川传媒学院科研项目车辆行驶登记表：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     </a:t>
            </a:r>
            <a:endParaRPr lang="en-US" altLang="zh-CN"/>
          </a:p>
          <a:p>
            <a:r>
              <a:rPr lang="en-US" altLang="zh-CN">
                <a:highlight>
                  <a:srgbClr val="FFFF00"/>
                </a:highlight>
                <a:sym typeface="+mn-ea"/>
              </a:rPr>
              <a:t>    </a:t>
            </a:r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350">
                <a:sym typeface="+mn-ea"/>
              </a:rPr>
              <a:t>      </a:t>
            </a:r>
            <a:r>
              <a:rPr sz="1350">
                <a:sym typeface="+mn-ea"/>
              </a:rPr>
              <a:t>说明：本校教职工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报销费用中，涉及有油费</a:t>
            </a:r>
            <a:r>
              <a:rPr lang="zh-CN" sz="1350">
                <a:sym typeface="+mn-ea"/>
              </a:rPr>
              <a:t>、过路费的</a:t>
            </a:r>
            <a:r>
              <a:rPr sz="1350">
                <a:sym typeface="+mn-ea"/>
              </a:rPr>
              <a:t>，需要填写此表作为《四川传媒学院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报销单》的附件。</a:t>
            </a:r>
            <a:r>
              <a:rPr lang="zh-CN" altLang="en-US" sz="1350">
                <a:sym typeface="+mn-ea"/>
              </a:rPr>
              <a:t> </a:t>
            </a:r>
            <a:r>
              <a:rPr lang="zh-CN">
                <a:sym typeface="+mn-ea"/>
              </a:rPr>
              <a:t>也就是说：需要报销油费的，除了填</a:t>
            </a:r>
            <a:r>
              <a:rPr lang="zh-CN" altLang="en-US">
                <a:sym typeface="+mn-ea"/>
              </a:rPr>
              <a:t>四川传媒学院科研项目车辆行驶登记表外，还需要填写</a:t>
            </a:r>
            <a:r>
              <a:rPr>
                <a:sym typeface="+mn-ea"/>
              </a:rPr>
              <a:t>四川传媒学院</a:t>
            </a:r>
            <a:r>
              <a:rPr lang="zh-CN">
                <a:sym typeface="+mn-ea"/>
              </a:rPr>
              <a:t>科研项目</a:t>
            </a:r>
            <a:r>
              <a:rPr>
                <a:sym typeface="+mn-ea"/>
              </a:rPr>
              <a:t>报销单</a:t>
            </a:r>
            <a:r>
              <a:rPr lang="zh-CN">
                <a:sym typeface="+mn-ea"/>
              </a:rPr>
              <a:t>，这是一套表。</a:t>
            </a:r>
            <a:endParaRPr lang="zh-CN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  </a:t>
            </a:r>
            <a:endParaRPr lang="zh-CN" altLang="en-US" sz="1350"/>
          </a:p>
          <a:p>
            <a:endParaRPr lang="en-US" altLang="zh-CN" sz="1000"/>
          </a:p>
          <a:p>
            <a:pPr algn="l">
              <a:buClrTx/>
              <a:buSzTx/>
              <a:buFontTx/>
              <a:buNone/>
            </a:pPr>
            <a:r>
              <a:rPr lang="en-US" altLang="zh-CN" sz="1350">
                <a:sym typeface="+mn-ea"/>
              </a:rPr>
              <a:t>       四川传媒学院</a:t>
            </a:r>
            <a:r>
              <a:rPr lang="zh-CN" altLang="en-US" sz="1350">
                <a:sym typeface="+mn-ea"/>
              </a:rPr>
              <a:t>科研项目车辆行驶登记表</a:t>
            </a:r>
            <a:r>
              <a:rPr lang="en-US" altLang="zh-CN" sz="1350">
                <a:sym typeface="+mn-ea"/>
              </a:rPr>
              <a:t>的填写是注意：1、一次</a:t>
            </a:r>
            <a:r>
              <a:rPr lang="zh-CN" altLang="en-US" sz="1350">
                <a:sym typeface="+mn-ea"/>
              </a:rPr>
              <a:t>油费</a:t>
            </a:r>
            <a:r>
              <a:rPr lang="en-US" altLang="zh-CN" sz="1350">
                <a:sym typeface="+mn-ea"/>
              </a:rPr>
              <a:t>填写一张</a:t>
            </a:r>
            <a:r>
              <a:rPr lang="zh-CN" altLang="en-US" sz="1350">
                <a:sym typeface="+mn-ea"/>
              </a:rPr>
              <a:t>登记表</a:t>
            </a:r>
            <a:r>
              <a:rPr lang="en-US" altLang="zh-CN" sz="1350">
                <a:sym typeface="+mn-ea"/>
              </a:rPr>
              <a:t>，不要把N次的不同时间不同地点的</a:t>
            </a:r>
            <a:r>
              <a:rPr lang="zh-CN" altLang="en-US" sz="1350">
                <a:sym typeface="+mn-ea"/>
              </a:rPr>
              <a:t>油票</a:t>
            </a:r>
            <a:r>
              <a:rPr lang="en-US" altLang="zh-CN" sz="1350">
                <a:sym typeface="+mn-ea"/>
              </a:rPr>
              <a:t>填在一张</a:t>
            </a:r>
            <a:r>
              <a:rPr lang="zh-CN" altLang="en-US" sz="1350">
                <a:sym typeface="+mn-ea"/>
              </a:rPr>
              <a:t>登记表</a:t>
            </a:r>
            <a:r>
              <a:rPr lang="en-US" altLang="zh-CN" sz="1350">
                <a:sym typeface="+mn-ea"/>
              </a:rPr>
              <a:t>上面。2、项目负责人在签署意见时写：情况属实，同意报销。3、经办人和项目负责人不能是同一个人，就是说不能自己同意自己。4</a:t>
            </a:r>
            <a:r>
              <a:rPr lang="zh-CN" altLang="en-US" sz="1350">
                <a:sym typeface="+mn-ea"/>
              </a:rPr>
              <a:t>、行驶里程数要与油耗匹配，一般小车的油耗是</a:t>
            </a:r>
            <a:r>
              <a:rPr lang="en-US" altLang="zh-CN" sz="1350">
                <a:sym typeface="+mn-ea"/>
              </a:rPr>
              <a:t>0.8</a:t>
            </a:r>
            <a:r>
              <a:rPr lang="zh-CN" altLang="en-US" sz="1350">
                <a:sym typeface="+mn-ea"/>
              </a:rPr>
              <a:t>元</a:t>
            </a:r>
            <a:r>
              <a:rPr lang="en-US" altLang="zh-CN" sz="1350">
                <a:sym typeface="+mn-ea"/>
              </a:rPr>
              <a:t>-1</a:t>
            </a:r>
            <a:r>
              <a:rPr lang="zh-CN" altLang="en-US" sz="1350">
                <a:sym typeface="+mn-ea"/>
              </a:rPr>
              <a:t>元，最多</a:t>
            </a:r>
            <a:r>
              <a:rPr lang="en-US" altLang="zh-CN" sz="1350">
                <a:sym typeface="+mn-ea"/>
              </a:rPr>
              <a:t>1.2</a:t>
            </a:r>
            <a:r>
              <a:rPr lang="zh-CN" altLang="en-US" sz="1350">
                <a:sym typeface="+mn-ea"/>
              </a:rPr>
              <a:t>元，所以一张大金额的发票，按照里程数与油耗算下来，只能按实际金额报销。</a:t>
            </a:r>
            <a:r>
              <a:rPr lang="en-US" altLang="zh-CN" sz="1350">
                <a:sym typeface="+mn-ea"/>
              </a:rPr>
              <a:t>5</a:t>
            </a:r>
            <a:r>
              <a:rPr lang="zh-CN" altLang="en-US" sz="1350">
                <a:sym typeface="+mn-ea"/>
              </a:rPr>
              <a:t>、同一台车，不可能又加</a:t>
            </a:r>
            <a:r>
              <a:rPr lang="en-US" altLang="zh-CN" sz="1350">
                <a:sym typeface="+mn-ea"/>
              </a:rPr>
              <a:t>95</a:t>
            </a:r>
            <a:r>
              <a:rPr lang="zh-CN" altLang="en-US" sz="1350">
                <a:sym typeface="+mn-ea"/>
              </a:rPr>
              <a:t>号油，又加</a:t>
            </a:r>
            <a:r>
              <a:rPr lang="en-US" altLang="zh-CN" sz="1350">
                <a:sym typeface="+mn-ea"/>
              </a:rPr>
              <a:t>98</a:t>
            </a:r>
            <a:r>
              <a:rPr lang="zh-CN" altLang="en-US" sz="1350">
                <a:sym typeface="+mn-ea"/>
              </a:rPr>
              <a:t>号油。</a:t>
            </a:r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6505" y="831850"/>
            <a:ext cx="7560945" cy="3461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、四川传媒学院科研项目业务工作餐报销清单：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    </a:t>
            </a:r>
            <a:r>
              <a:rPr lang="en-US" altLang="zh-CN">
                <a:highlight>
                  <a:srgbClr val="FFFF00"/>
                </a:highlight>
              </a:rPr>
              <a:t>  </a:t>
            </a:r>
            <a:endParaRPr lang="en-US" altLang="zh-CN">
              <a:highlight>
                <a:srgbClr val="FFFF00"/>
              </a:highlight>
            </a:endParaRPr>
          </a:p>
          <a:p>
            <a:r>
              <a:rPr lang="en-US" altLang="zh-CN">
                <a:highlight>
                  <a:srgbClr val="FFFF00"/>
                </a:highlight>
              </a:rPr>
              <a:t>       </a:t>
            </a:r>
            <a:endParaRPr lang="en-US" altLang="zh-CN">
              <a:highlight>
                <a:srgbClr val="FFFF00"/>
              </a:highlight>
            </a:endParaRPr>
          </a:p>
          <a:p>
            <a:endParaRPr lang="en-US" altLang="zh-CN"/>
          </a:p>
          <a:p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350">
                <a:sym typeface="+mn-ea"/>
              </a:rPr>
              <a:t>      </a:t>
            </a:r>
            <a:r>
              <a:rPr sz="1350">
                <a:sym typeface="+mn-ea"/>
              </a:rPr>
              <a:t>本校教职工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报销费用中，涉及有餐费的，需要填写此表作为《四川传媒学院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报销单》的附件。</a:t>
            </a:r>
            <a:r>
              <a:rPr lang="zh-CN" sz="1350">
                <a:sym typeface="+mn-ea"/>
              </a:rPr>
              <a:t>也就是说：需要报销餐费的，除了填</a:t>
            </a:r>
            <a:r>
              <a:rPr lang="zh-CN" altLang="en-US">
                <a:sym typeface="+mn-ea"/>
              </a:rPr>
              <a:t>四川传媒学院科研项目业务工作餐报销清单外，还需要填写</a:t>
            </a:r>
            <a:r>
              <a:rPr>
                <a:sym typeface="+mn-ea"/>
              </a:rPr>
              <a:t>四川传媒学院</a:t>
            </a:r>
            <a:r>
              <a:rPr lang="zh-CN">
                <a:sym typeface="+mn-ea"/>
              </a:rPr>
              <a:t>科研项目</a:t>
            </a:r>
            <a:r>
              <a:rPr>
                <a:sym typeface="+mn-ea"/>
              </a:rPr>
              <a:t>报销单</a:t>
            </a:r>
            <a:r>
              <a:rPr lang="zh-CN">
                <a:sym typeface="+mn-ea"/>
              </a:rPr>
              <a:t>，这是一套表。</a:t>
            </a:r>
            <a:endParaRPr lang="zh-CN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       </a:t>
            </a:r>
            <a:endParaRPr sz="135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      </a:t>
            </a:r>
            <a:r>
              <a:rPr lang="zh-CN" altLang="en-US">
                <a:sym typeface="+mn-ea"/>
              </a:rPr>
              <a:t>四川传媒学院科研项目业务工作餐报销清单的填写需注意：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、一次用餐填写一张清单，不要把</a:t>
            </a:r>
            <a:r>
              <a:rPr lang="en-US" altLang="zh-CN">
                <a:sym typeface="+mn-ea"/>
              </a:rPr>
              <a:t>N</a:t>
            </a:r>
            <a:r>
              <a:rPr lang="zh-CN" altLang="en-US">
                <a:sym typeface="+mn-ea"/>
              </a:rPr>
              <a:t>次的不同时间不同地点的填在一张清单上面。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、项目负责人在签署意见时写：情况属实，同意报销。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、经办人和项目负责人不能是同一个人，就是说不能自己同意自己。</a:t>
            </a:r>
            <a:endParaRPr lang="en-US" altLang="zh-CN" sz="1000"/>
          </a:p>
          <a:p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97605" y="2036445"/>
            <a:ext cx="5027295" cy="31070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7833" y="2057655"/>
              <a:ext cx="861060" cy="829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720" y="1570990"/>
            <a:ext cx="2214880" cy="46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重要提醒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97605" y="2170430"/>
            <a:ext cx="4061460" cy="16598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3015" y="1570990"/>
            <a:ext cx="1111250" cy="465455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4155" y="2526665"/>
            <a:ext cx="3048000" cy="1947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四川传媒学院科研项目报销单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四川传媒学院科研项目借款申请单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四川传媒学院科研项目付款申请单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highlight>
                  <a:srgbClr val="FFFF00"/>
                </a:highlight>
              </a:rPr>
              <a:t>这</a:t>
            </a:r>
            <a:r>
              <a:rPr lang="en-US" altLang="zh-CN">
                <a:highlight>
                  <a:srgbClr val="FFFF00"/>
                </a:highlight>
              </a:rPr>
              <a:t>3</a:t>
            </a:r>
            <a:r>
              <a:rPr lang="zh-CN" altLang="en-US">
                <a:highlight>
                  <a:srgbClr val="FFFF00"/>
                </a:highlight>
              </a:rPr>
              <a:t>张表打印出空白表格用手填写</a:t>
            </a:r>
            <a:endParaRPr lang="zh-CN" altLang="en-US">
              <a:highlight>
                <a:srgbClr val="FFFF00"/>
              </a:highlight>
            </a:endParaRPr>
          </a:p>
          <a:p>
            <a:endParaRPr lang="en-US" altLang="zh-CN">
              <a:highlight>
                <a:srgbClr val="FFFF00"/>
              </a:highlight>
            </a:endParaRPr>
          </a:p>
          <a:p>
            <a:endParaRPr lang="en-US" altLang="zh-CN">
              <a:highlight>
                <a:srgbClr val="FFFF00"/>
              </a:highlight>
            </a:endParaRPr>
          </a:p>
          <a:p>
            <a:r>
              <a:rPr lang="zh-CN" altLang="en-US">
                <a:highlight>
                  <a:srgbClr val="FFFF00"/>
                </a:highlight>
              </a:rPr>
              <a:t>其他的表格作为附件可以电脑打印</a:t>
            </a:r>
            <a:endParaRPr lang="zh-CN" altLang="en-US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椭圆 18"/>
          <p:cNvSpPr/>
          <p:nvPr>
            <p:custDataLst>
              <p:tags r:id="rId1"/>
            </p:custDataLst>
          </p:nvPr>
        </p:nvSpPr>
        <p:spPr>
          <a:xfrm>
            <a:off x="3489294" y="243017"/>
            <a:ext cx="2018818" cy="2018816"/>
          </a:xfrm>
          <a:prstGeom prst="ellipse">
            <a:avLst/>
          </a:prstGeom>
          <a:noFill/>
          <a:ln w="952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2"/>
            </p:custDataLst>
          </p:nvPr>
        </p:nvSpPr>
        <p:spPr>
          <a:xfrm>
            <a:off x="3724165" y="465304"/>
            <a:ext cx="1574248" cy="157424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3"/>
            </p:custDataLst>
          </p:nvPr>
        </p:nvSpPr>
        <p:spPr>
          <a:xfrm>
            <a:off x="3399397" y="637603"/>
            <a:ext cx="345284" cy="3452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739082" y="2078576"/>
            <a:ext cx="193055" cy="19305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4"/>
            </p:custDataLst>
          </p:nvPr>
        </p:nvSpPr>
        <p:spPr>
          <a:xfrm>
            <a:off x="3522343" y="1697327"/>
            <a:ext cx="265519" cy="2655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5"/>
            </p:custDataLst>
          </p:nvPr>
        </p:nvSpPr>
        <p:spPr>
          <a:xfrm>
            <a:off x="5403737" y="1218805"/>
            <a:ext cx="221675" cy="22167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77318" y="1962845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201009" y="1501896"/>
            <a:ext cx="120049" cy="1200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椭圆 30"/>
          <p:cNvSpPr/>
          <p:nvPr>
            <p:custDataLst>
              <p:tags r:id="rId6"/>
            </p:custDataLst>
          </p:nvPr>
        </p:nvSpPr>
        <p:spPr>
          <a:xfrm>
            <a:off x="4587891" y="2160642"/>
            <a:ext cx="186068" cy="1860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26439" y="1897829"/>
            <a:ext cx="274868" cy="27486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151987" y="2717483"/>
            <a:ext cx="6840026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2E4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谢谢</a:t>
            </a:r>
            <a:endParaRPr lang="zh-CN" altLang="en-US" sz="5400" b="1" dirty="0">
              <a:solidFill>
                <a:srgbClr val="2E48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PA_组合 11"/>
          <p:cNvGrpSpPr/>
          <p:nvPr>
            <p:custDataLst>
              <p:tags r:id="rId7"/>
            </p:custDataLst>
          </p:nvPr>
        </p:nvGrpSpPr>
        <p:grpSpPr>
          <a:xfrm>
            <a:off x="5057868" y="223217"/>
            <a:ext cx="690790" cy="574295"/>
            <a:chOff x="5057868" y="108917"/>
            <a:chExt cx="690790" cy="574295"/>
          </a:xfrm>
        </p:grpSpPr>
        <p:sp>
          <p:nvSpPr>
            <p:cNvPr id="23" name="椭圆 22"/>
            <p:cNvSpPr/>
            <p:nvPr/>
          </p:nvSpPr>
          <p:spPr>
            <a:xfrm>
              <a:off x="5116589" y="108917"/>
              <a:ext cx="574295" cy="57429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57868" y="260219"/>
              <a:ext cx="690790" cy="2769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PA_文本框 10"/>
          <p:cNvSpPr txBox="1"/>
          <p:nvPr>
            <p:custDataLst>
              <p:tags r:id="rId8"/>
            </p:custDataLst>
          </p:nvPr>
        </p:nvSpPr>
        <p:spPr>
          <a:xfrm>
            <a:off x="3652921" y="944895"/>
            <a:ext cx="1715609" cy="7067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2023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4630" y="3632580"/>
            <a:ext cx="4748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Thank you for your download and watch</a:t>
            </a:r>
            <a:endParaRPr lang="zh-CN" altLang="en-US" sz="20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227113" y="825075"/>
            <a:ext cx="367848" cy="3678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227111" y="2505729"/>
            <a:ext cx="367848" cy="3678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46914" y="728157"/>
            <a:ext cx="224315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01.</a:t>
            </a:r>
            <a:r>
              <a:rPr lang="zh-CN" altLang="en-US" sz="1800" dirty="0">
                <a:solidFill>
                  <a:schemeClr val="accent1"/>
                </a:solidFill>
                <a:cs typeface="+mn-ea"/>
                <a:sym typeface="+mn-lt"/>
              </a:rPr>
              <a:t>报销单据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46914" y="2391678"/>
            <a:ext cx="260560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02.</a:t>
            </a:r>
            <a:r>
              <a:rPr lang="zh-CN" altLang="en-US" sz="1800" dirty="0">
                <a:solidFill>
                  <a:schemeClr val="accent1"/>
                </a:solidFill>
                <a:cs typeface="+mn-ea"/>
                <a:sym typeface="+mn-lt"/>
              </a:rPr>
              <a:t>单据的填写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227111" y="4102819"/>
            <a:ext cx="367848" cy="3678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46914" y="3988768"/>
            <a:ext cx="224315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03.</a:t>
            </a:r>
            <a:r>
              <a:rPr lang="zh-CN" altLang="en-US" sz="1800" dirty="0">
                <a:solidFill>
                  <a:schemeClr val="accent1"/>
                </a:solidFill>
                <a:cs typeface="+mn-ea"/>
                <a:sym typeface="+mn-lt"/>
              </a:rPr>
              <a:t>重要提醒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15110" y="926465"/>
            <a:ext cx="2037080" cy="176149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8635" y="817880"/>
            <a:ext cx="1588770" cy="2085975"/>
            <a:chOff x="1752288" y="1857952"/>
            <a:chExt cx="1588653" cy="1588654"/>
          </a:xfrm>
        </p:grpSpPr>
        <p:sp>
          <p:nvSpPr>
            <p:cNvPr id="18" name="椭圆 17"/>
            <p:cNvSpPr/>
            <p:nvPr/>
          </p:nvSpPr>
          <p:spPr>
            <a:xfrm>
              <a:off x="1752288" y="1857952"/>
              <a:ext cx="1588653" cy="158865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5"/>
            <p:cNvSpPr txBox="1">
              <a:spLocks noChangeArrowheads="1"/>
            </p:cNvSpPr>
            <p:nvPr/>
          </p:nvSpPr>
          <p:spPr bwMode="auto">
            <a:xfrm>
              <a:off x="2018276" y="2186353"/>
              <a:ext cx="1018227" cy="655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3071896" y="1646911"/>
            <a:ext cx="474486" cy="47448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424547" y="2031829"/>
            <a:ext cx="348444" cy="3484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07349" y="2225987"/>
            <a:ext cx="194822" cy="19482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752288" y="3303716"/>
            <a:ext cx="267948" cy="2679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367629" y="2904032"/>
            <a:ext cx="277384" cy="2773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477780" y="2192067"/>
            <a:ext cx="187772" cy="18777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224346" y="2904032"/>
            <a:ext cx="121147" cy="12114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7834" y="2057655"/>
              <a:ext cx="861060" cy="829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720" y="1392555"/>
            <a:ext cx="1198880" cy="42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报销单据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93198" y="2842841"/>
            <a:ext cx="3098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03103" y="2609675"/>
            <a:ext cx="34190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3803015" y="1886585"/>
          <a:ext cx="4065905" cy="3686175"/>
        </p:xfrm>
        <a:graphic>
          <a:graphicData uri="http://schemas.openxmlformats.org/drawingml/2006/table">
            <a:tbl>
              <a:tblPr/>
              <a:tblGrid>
                <a:gridCol w="911225"/>
                <a:gridCol w="3154680"/>
              </a:tblGrid>
              <a:tr h="328295">
                <a:tc gridSpan="2">
                  <a:txBody>
                    <a:bodyPr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</a:tcPr>
                </a:tc>
              </a:tr>
              <a:tr h="29591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400"/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9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1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名称</a:t>
                      </a:r>
                      <a:endParaRPr lang="zh-CN" altLang="en-US" sz="11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四川传媒学院科研项目报销单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hlinkClick r:id="rId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FDA"/>
                    </a:solidFill>
                  </a:tcPr>
                </a:tc>
              </a:tr>
              <a:tr h="229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u="sng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四川传媒学院科研项目付款申请单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四川传媒学院科研项目借款申请单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hlinkClick r:id="rId3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四川传媒学院科研项目劳务费发放表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四川传媒学院科研项目绩效工资发放表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四川传媒学院科研项目差旅费报销单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四川传媒学院科研项目车辆行驶登记表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hlinkClick r:id="rId4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四川传媒学院科研项目业务工作餐报销清单</a:t>
                      </a:r>
                      <a:endParaRPr lang="zh-CN" altLang="en-US" sz="9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hlinkClick r:id="rId5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97605" y="2036445"/>
            <a:ext cx="5027295" cy="31070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7833" y="2057655"/>
              <a:ext cx="861060" cy="829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720" y="2143760"/>
            <a:ext cx="221488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单据的填写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35070" y="2680335"/>
            <a:ext cx="4061460" cy="11499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3015" y="1737360"/>
            <a:ext cx="1111250" cy="1271905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8080" y="582930"/>
            <a:ext cx="7560945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、四川传媒学院科研项目报销单：（用于支付本校教职工科研项目日常费用报销）</a:t>
            </a:r>
            <a:endParaRPr lang="zh-CN" altLang="en-US"/>
          </a:p>
          <a:p>
            <a:r>
              <a:rPr lang="en-US" altLang="zh-CN"/>
              <a:t>     </a:t>
            </a:r>
            <a:endParaRPr lang="en-US" altLang="zh-CN"/>
          </a:p>
          <a:p>
            <a:r>
              <a:rPr lang="en-US" altLang="zh-CN"/>
              <a:t>      </a:t>
            </a:r>
            <a:r>
              <a:rPr lang="zh-CN" altLang="en-US" sz="1000">
                <a:solidFill>
                  <a:srgbClr val="FF0000"/>
                </a:solidFill>
              </a:rPr>
              <a:t>大白话：教职工垫付了钱的，报销时，填写报销单，钱钱给到垫付人。公对私。</a:t>
            </a:r>
            <a:endParaRPr lang="zh-CN" altLang="en-US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</a:t>
            </a:r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zh-CN" altLang="en-US" sz="1350"/>
              <a:t>项目名称：填写科研项目的全称（与科研卡片项目名称一致）；</a:t>
            </a:r>
            <a:endParaRPr lang="zh-CN" altLang="en-US" sz="1350"/>
          </a:p>
          <a:p>
            <a:r>
              <a:rPr lang="en-US" altLang="zh-CN" sz="1350"/>
              <a:t>      </a:t>
            </a:r>
            <a:r>
              <a:rPr lang="zh-CN" altLang="en-US" sz="1350"/>
              <a:t>年月日：填写报账的时间；</a:t>
            </a:r>
            <a:endParaRPr lang="zh-CN" altLang="en-US" sz="1350"/>
          </a:p>
          <a:p>
            <a:r>
              <a:rPr lang="zh-CN" altLang="en-US" sz="1350"/>
              <a:t> </a:t>
            </a:r>
            <a:r>
              <a:rPr lang="en-US" altLang="zh-CN" sz="1350"/>
              <a:t>     </a:t>
            </a:r>
            <a:r>
              <a:rPr lang="zh-CN" altLang="en-US" sz="1350"/>
              <a:t>项目类别：有</a:t>
            </a:r>
            <a:r>
              <a:rPr lang="en-US" altLang="zh-CN" sz="1350"/>
              <a:t>2</a:t>
            </a:r>
            <a:r>
              <a:rPr lang="zh-CN" altLang="en-US" sz="1350"/>
              <a:t>个选项，是哪个项目就在哪个项目后面打钩（</a:t>
            </a:r>
            <a:r>
              <a:rPr lang="zh-CN" altLang="en-US">
                <a:sym typeface="+mn-ea"/>
              </a:rPr>
              <a:t>与科研卡片项目类别一致）；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     </a:t>
            </a:r>
            <a:r>
              <a:rPr lang="zh-CN" altLang="en-US">
                <a:sym typeface="+mn-ea"/>
              </a:rPr>
              <a:t>项目负责人：</a:t>
            </a:r>
            <a:r>
              <a:rPr lang="zh-CN" altLang="en-US">
                <a:sym typeface="+mn-ea"/>
              </a:rPr>
              <a:t>与科研卡片项目负责人一致；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     </a:t>
            </a:r>
            <a:r>
              <a:rPr lang="zh-CN" altLang="en-US">
                <a:sym typeface="+mn-ea"/>
              </a:rPr>
              <a:t>项目编号或者批准文号：与科研卡片</a:t>
            </a:r>
            <a:r>
              <a:rPr lang="zh-CN" altLang="en-US">
                <a:sym typeface="+mn-ea"/>
              </a:rPr>
              <a:t>项目编号或者批准文号一致；</a:t>
            </a:r>
            <a:endParaRPr lang="zh-CN" altLang="en-US">
              <a:sym typeface="+mn-ea"/>
            </a:endParaRPr>
          </a:p>
          <a:p>
            <a:r>
              <a:rPr lang="en-US" altLang="zh-CN" sz="1350"/>
              <a:t>      </a:t>
            </a:r>
            <a:r>
              <a:rPr lang="zh-CN" altLang="en-US" sz="1350"/>
              <a:t>项目总金额：</a:t>
            </a:r>
            <a:r>
              <a:rPr lang="zh-CN" altLang="en-US">
                <a:sym typeface="+mn-ea"/>
              </a:rPr>
              <a:t>与科研卡片上写明的项目总金额一致</a:t>
            </a:r>
            <a:r>
              <a:rPr lang="zh-CN" altLang="en-US" sz="1350"/>
              <a:t>；</a:t>
            </a:r>
            <a:endParaRPr lang="zh-CN" altLang="en-US" sz="1350"/>
          </a:p>
          <a:p>
            <a:r>
              <a:rPr lang="zh-CN" altLang="en-US" sz="1350"/>
              <a:t> </a:t>
            </a:r>
            <a:r>
              <a:rPr lang="en-US" altLang="zh-CN" sz="1350"/>
              <a:t>     </a:t>
            </a:r>
            <a:r>
              <a:rPr lang="zh-CN" altLang="en-US" sz="1350"/>
              <a:t>已到账金额：是指该科研项目的资金已经打到学校财务账上的金额；</a:t>
            </a:r>
            <a:endParaRPr lang="zh-CN" altLang="en-US" sz="1350"/>
          </a:p>
          <a:p>
            <a:r>
              <a:rPr lang="zh-CN" altLang="en-US" sz="1350"/>
              <a:t> </a:t>
            </a:r>
            <a:r>
              <a:rPr lang="en-US" altLang="zh-CN" sz="1350"/>
              <a:t>     </a:t>
            </a:r>
            <a:r>
              <a:rPr lang="zh-CN" altLang="en-US" sz="1350"/>
              <a:t>本次报销后结余：项目总金额</a:t>
            </a:r>
            <a:r>
              <a:rPr lang="en-US" altLang="zh-CN" sz="1350"/>
              <a:t>-</a:t>
            </a:r>
            <a:r>
              <a:rPr lang="zh-CN" altLang="en-US" sz="1350"/>
              <a:t>报销单报销金额</a:t>
            </a:r>
            <a:r>
              <a:rPr lang="en-US" altLang="zh-CN" sz="1350"/>
              <a:t>-</a:t>
            </a:r>
            <a:r>
              <a:rPr lang="zh-CN" altLang="en-US" sz="1350"/>
              <a:t>付款单付款金额；</a:t>
            </a:r>
            <a:endParaRPr lang="zh-CN" altLang="en-US" sz="1350"/>
          </a:p>
          <a:p>
            <a:r>
              <a:rPr lang="en-US" altLang="zh-CN" sz="1350"/>
              <a:t>      </a:t>
            </a:r>
            <a:r>
              <a:rPr lang="zh-CN" altLang="en-US" sz="1350"/>
              <a:t>报销项目：大类是：设备费、业务费、劳务费；</a:t>
            </a:r>
            <a:endParaRPr lang="zh-CN" altLang="en-US" sz="1350"/>
          </a:p>
          <a:p>
            <a:r>
              <a:rPr lang="zh-CN" altLang="en-US" sz="1350"/>
              <a:t> </a:t>
            </a:r>
            <a:r>
              <a:rPr lang="en-US" altLang="zh-CN" sz="1350"/>
              <a:t>                       </a:t>
            </a:r>
            <a:r>
              <a:rPr lang="zh-CN" altLang="en-US" sz="1350"/>
              <a:t>再具体可以写：办公费、印刷费、咨询费、邮电费、培训费、会议费、劳务费、学</a:t>
            </a:r>
            <a:r>
              <a:rPr lang="en-US" altLang="zh-CN" sz="1350"/>
              <a:t>    </a:t>
            </a:r>
            <a:r>
              <a:rPr lang="zh-CN" altLang="en-US" sz="1350"/>
              <a:t>生活动费、租赁费、差旅费、交通费、维修维护费、教学耗材费、其他费用等，是什么费用就填写什么费用。</a:t>
            </a:r>
            <a:endParaRPr lang="zh-CN" altLang="en-US" sz="1350"/>
          </a:p>
          <a:p>
            <a:r>
              <a:rPr lang="en-US" altLang="zh-CN" sz="1350"/>
              <a:t>       </a:t>
            </a:r>
            <a:endParaRPr lang="zh-CN" altLang="en-US" sz="1350"/>
          </a:p>
          <a:p>
            <a:r>
              <a:rPr lang="zh-CN" altLang="en-US" sz="1350"/>
              <a:t> </a:t>
            </a:r>
            <a:r>
              <a:rPr lang="en-US" altLang="zh-CN" sz="1350"/>
              <a:t>       </a:t>
            </a:r>
            <a:r>
              <a:rPr lang="zh-CN" altLang="en-US" sz="1350"/>
              <a:t>（其他表格涉及相关内容的填写同上）</a:t>
            </a:r>
            <a:endParaRPr lang="en-US" altLang="zh-CN" sz="1350"/>
          </a:p>
          <a:p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8080" y="582930"/>
            <a:ext cx="756094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、四川传媒学院科研项目付款申请单：（对公转账的填写这张表）</a:t>
            </a:r>
            <a:endParaRPr lang="zh-CN" altLang="en-US"/>
          </a:p>
          <a:p>
            <a:r>
              <a:rPr lang="en-US" altLang="zh-CN"/>
              <a:t>     </a:t>
            </a:r>
            <a:endParaRPr lang="en-US" altLang="zh-CN"/>
          </a:p>
          <a:p>
            <a:r>
              <a:rPr lang="en-US" altLang="zh-CN"/>
              <a:t>      </a:t>
            </a:r>
            <a:r>
              <a:rPr lang="zh-CN" altLang="en-US" sz="1000">
                <a:solidFill>
                  <a:srgbClr val="FF0000"/>
                </a:solidFill>
              </a:rPr>
              <a:t>大白话：单位对单位转款，公对公。</a:t>
            </a:r>
            <a:endParaRPr lang="zh-CN" altLang="en-US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</a:t>
            </a:r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</a:t>
            </a:r>
            <a:r>
              <a:rPr lang="en-US" altLang="zh-CN" sz="1000">
                <a:solidFill>
                  <a:schemeClr val="tx1"/>
                </a:solidFill>
              </a:rPr>
              <a:t> </a:t>
            </a:r>
            <a:r>
              <a:rPr lang="zh-CN" altLang="en-US" sz="1000">
                <a:solidFill>
                  <a:schemeClr val="tx1"/>
                </a:solidFill>
                <a:highlight>
                  <a:srgbClr val="FFFF00"/>
                </a:highlight>
              </a:rPr>
              <a:t>（同一科研项目发生，有需要对公转款的，也有老师垫付了钱的，怎么来填单据呢？）</a:t>
            </a:r>
            <a:endParaRPr lang="zh-CN" altLang="en-US" sz="1000">
              <a:solidFill>
                <a:schemeClr val="tx1"/>
              </a:solidFill>
              <a:highlight>
                <a:srgbClr val="FFFF00"/>
              </a:highlight>
            </a:endParaRPr>
          </a:p>
          <a:p>
            <a:r>
              <a:rPr lang="zh-CN" altLang="en-US" sz="1000">
                <a:solidFill>
                  <a:schemeClr val="tx1"/>
                </a:solidFill>
                <a:highlight>
                  <a:srgbClr val="FFFF00"/>
                </a:highlight>
              </a:rPr>
              <a:t> </a:t>
            </a:r>
            <a:r>
              <a:rPr lang="en-US" altLang="zh-CN" sz="1000">
                <a:solidFill>
                  <a:schemeClr val="tx1"/>
                </a:solidFill>
                <a:highlight>
                  <a:srgbClr val="FFFF00"/>
                </a:highlight>
              </a:rPr>
              <a:t>  </a:t>
            </a:r>
            <a:endParaRPr lang="en-US" altLang="zh-CN" sz="1000">
              <a:solidFill>
                <a:schemeClr val="tx1"/>
              </a:solidFill>
              <a:highlight>
                <a:srgbClr val="FFFF00"/>
              </a:highlight>
            </a:endParaRPr>
          </a:p>
          <a:p>
            <a:endParaRPr lang="en-US" altLang="zh-CN" sz="1000">
              <a:solidFill>
                <a:schemeClr val="tx1"/>
              </a:solidFill>
              <a:highlight>
                <a:srgbClr val="FFFF00"/>
              </a:highlight>
            </a:endParaRPr>
          </a:p>
          <a:p>
            <a:r>
              <a:rPr lang="en-US" altLang="zh-CN" sz="1000">
                <a:solidFill>
                  <a:schemeClr val="tx1"/>
                </a:solidFill>
              </a:rPr>
              <a:t>      </a:t>
            </a:r>
            <a:r>
              <a:rPr lang="en-US" altLang="zh-CN" sz="1200">
                <a:solidFill>
                  <a:schemeClr val="tx1"/>
                </a:solidFill>
              </a:rPr>
              <a:t> </a:t>
            </a:r>
            <a:r>
              <a:rPr lang="zh-CN" altLang="en-US" sz="1200">
                <a:solidFill>
                  <a:schemeClr val="tx1"/>
                </a:solidFill>
              </a:rPr>
              <a:t>例如：教师购买了设备，设备款需要对公转款，设备配套的耗材老师已经自己先垫付的，怎么弄？</a:t>
            </a:r>
            <a:endParaRPr lang="zh-CN" altLang="en-US" sz="1200">
              <a:solidFill>
                <a:schemeClr val="tx1"/>
              </a:solidFill>
            </a:endParaRPr>
          </a:p>
          <a:p>
            <a:r>
              <a:rPr lang="zh-CN" altLang="en-US" sz="1200">
                <a:solidFill>
                  <a:schemeClr val="tx1"/>
                </a:solidFill>
              </a:rPr>
              <a:t> </a:t>
            </a:r>
            <a:r>
              <a:rPr lang="en-US" altLang="zh-CN" sz="1200">
                <a:solidFill>
                  <a:schemeClr val="tx1"/>
                </a:solidFill>
              </a:rPr>
              <a:t>     1</a:t>
            </a:r>
            <a:r>
              <a:rPr lang="zh-CN" altLang="en-US" sz="1200">
                <a:solidFill>
                  <a:schemeClr val="tx1"/>
                </a:solidFill>
              </a:rPr>
              <a:t>、填写四川传媒学院科研项目付款申请单，对公支付设备款。（还未取得发票的，在表格上预付款栏勾选是，在发票栏勾选否，取得发票后及时交到财务处；已经取得发票的，</a:t>
            </a:r>
            <a:r>
              <a:rPr lang="zh-CN" altLang="en-US" sz="1200">
                <a:sym typeface="+mn-ea"/>
              </a:rPr>
              <a:t>在表格上预付款栏勾选否，在发票栏勾选是，写上发票张数）</a:t>
            </a:r>
            <a:endParaRPr lang="zh-CN" altLang="en-US" sz="1200">
              <a:sym typeface="+mn-ea"/>
            </a:endParaRPr>
          </a:p>
          <a:p>
            <a:r>
              <a:rPr lang="en-US" altLang="zh-CN" sz="1200">
                <a:solidFill>
                  <a:schemeClr val="tx1"/>
                </a:solidFill>
              </a:rPr>
              <a:t>      2</a:t>
            </a:r>
            <a:r>
              <a:rPr lang="zh-CN" altLang="en-US" sz="1200">
                <a:solidFill>
                  <a:schemeClr val="tx1"/>
                </a:solidFill>
              </a:rPr>
              <a:t>、设备到学校完成验收入库后，配套的耗材报销填写四川传媒学院科研项目报销单，报销垫付的费用。</a:t>
            </a:r>
            <a:endParaRPr lang="zh-CN" altLang="en-US" sz="1200">
              <a:solidFill>
                <a:schemeClr val="tx1"/>
              </a:solidFill>
            </a:endParaRPr>
          </a:p>
          <a:p>
            <a:endParaRPr lang="zh-CN" altLang="en-US" sz="1000">
              <a:solidFill>
                <a:schemeClr val="tx1"/>
              </a:solidFill>
            </a:endParaRPr>
          </a:p>
          <a:p>
            <a:r>
              <a:rPr lang="zh-CN" altLang="en-US" sz="1000">
                <a:solidFill>
                  <a:schemeClr val="tx1"/>
                </a:solidFill>
              </a:rPr>
              <a:t> </a:t>
            </a:r>
            <a:r>
              <a:rPr lang="en-US" altLang="zh-CN" sz="1000">
                <a:solidFill>
                  <a:schemeClr val="tx1"/>
                </a:solidFill>
              </a:rPr>
              <a:t>      </a:t>
            </a:r>
            <a:endParaRPr lang="en-US" altLang="zh-CN" sz="1200"/>
          </a:p>
          <a:p>
            <a:r>
              <a:rPr lang="en-US" altLang="zh-CN" sz="1200"/>
              <a:t>     </a:t>
            </a:r>
            <a:r>
              <a:rPr lang="zh-CN" altLang="en-US" sz="1200"/>
              <a:t>表格上的事项（合同）总金额怎么填？</a:t>
            </a:r>
            <a:endParaRPr lang="en-US" altLang="zh-CN" sz="1200"/>
          </a:p>
          <a:p>
            <a:r>
              <a:rPr lang="en-US" altLang="zh-CN" sz="1200"/>
              <a:t>     </a:t>
            </a:r>
            <a:r>
              <a:rPr lang="zh-CN" altLang="en-US" sz="1200"/>
              <a:t>例如：合同签的分次支付，到点付款时，事项（合同）总金额那里填合同总金额，累计已付那里填已经付款的金额，如果是第一次支付就填</a:t>
            </a:r>
            <a:r>
              <a:rPr lang="en-US" altLang="zh-CN" sz="1200"/>
              <a:t>0</a:t>
            </a:r>
            <a:r>
              <a:rPr lang="zh-CN" altLang="en-US" sz="1200"/>
              <a:t>，本次支付那里就填这次需要付款的金额。</a:t>
            </a:r>
            <a:endParaRPr lang="zh-CN" altLang="en-US" sz="1200"/>
          </a:p>
          <a:p>
            <a:r>
              <a:rPr lang="zh-CN" altLang="en-US" sz="1200"/>
              <a:t> </a:t>
            </a:r>
            <a:r>
              <a:rPr lang="en-US" altLang="zh-CN" sz="1200"/>
              <a:t>             </a:t>
            </a:r>
            <a:r>
              <a:rPr lang="zh-CN" altLang="en-US" sz="1200">
                <a:highlight>
                  <a:srgbClr val="FFFF00"/>
                </a:highlight>
              </a:rPr>
              <a:t>累计已付金额</a:t>
            </a:r>
            <a:r>
              <a:rPr lang="en-US" altLang="zh-CN" sz="1200">
                <a:highlight>
                  <a:srgbClr val="FFFF00"/>
                </a:highlight>
              </a:rPr>
              <a:t>+</a:t>
            </a:r>
            <a:r>
              <a:rPr lang="zh-CN" altLang="en-US" sz="1200">
                <a:highlight>
                  <a:srgbClr val="FFFF00"/>
                </a:highlight>
              </a:rPr>
              <a:t>本次支付金额</a:t>
            </a:r>
            <a:r>
              <a:rPr lang="en-US" altLang="zh-CN" sz="1200">
                <a:highlight>
                  <a:srgbClr val="FFFF00"/>
                </a:highlight>
              </a:rPr>
              <a:t>+</a:t>
            </a:r>
            <a:r>
              <a:rPr lang="zh-CN" altLang="en-US" sz="1200">
                <a:highlight>
                  <a:srgbClr val="FFFF00"/>
                </a:highlight>
              </a:rPr>
              <a:t>还未付款的金额</a:t>
            </a:r>
            <a:r>
              <a:rPr lang="en-US" altLang="zh-CN" sz="1200">
                <a:highlight>
                  <a:srgbClr val="FFFF00"/>
                </a:highlight>
              </a:rPr>
              <a:t>=</a:t>
            </a:r>
            <a:r>
              <a:rPr lang="zh-CN" altLang="en-US" sz="1200">
                <a:highlight>
                  <a:srgbClr val="FFFF00"/>
                </a:highlight>
              </a:rPr>
              <a:t>事项（合同）总金额。</a:t>
            </a:r>
            <a:endParaRPr lang="en-US" altLang="zh-CN" sz="1200">
              <a:highlight>
                <a:srgbClr val="FFFF00"/>
              </a:highlight>
            </a:endParaRPr>
          </a:p>
          <a:p>
            <a:r>
              <a:rPr lang="en-US" altLang="zh-CN" sz="1200"/>
              <a:t>     </a:t>
            </a:r>
            <a:endParaRPr lang="en-US" altLang="zh-CN" sz="1200"/>
          </a:p>
          <a:p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8080" y="582930"/>
            <a:ext cx="7560945" cy="2322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、四川传媒学院科研项目借款单：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    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     </a:t>
            </a:r>
            <a:r>
              <a:rPr lang="zh-CN" altLang="en-US"/>
              <a:t>这张表没啥说的，</a:t>
            </a:r>
            <a:r>
              <a:rPr lang="en-US" altLang="zh-CN"/>
              <a:t>  </a:t>
            </a:r>
            <a:r>
              <a:rPr lang="zh-CN" altLang="en-US"/>
              <a:t>需要借款的就填写。</a:t>
            </a:r>
            <a:endParaRPr lang="en-US" altLang="zh-CN"/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350">
                <a:sym typeface="+mn-ea"/>
              </a:rPr>
              <a:t>       </a:t>
            </a:r>
            <a:r>
              <a:rPr lang="zh-CN" altLang="en-US" sz="1350">
                <a:sym typeface="+mn-ea"/>
              </a:rPr>
              <a:t>已经在财务处借支了款项的老师，业务完成回学校后，填写</a:t>
            </a:r>
            <a:r>
              <a:rPr lang="zh-CN" altLang="en-US" sz="1350">
                <a:sym typeface="+mn-ea"/>
              </a:rPr>
              <a:t>四川传媒学院科研项目报销单，在表格上原借款那里填写上借款金额，减去审核后的报销金额，在应退（补</a:t>
            </a:r>
            <a:r>
              <a:rPr lang="zh-CN" altLang="en-US" sz="1350">
                <a:sym typeface="+mn-ea"/>
              </a:rPr>
              <a:t>）款那里填写应退或者应补的金额。 </a:t>
            </a:r>
            <a:endParaRPr lang="zh-CN" altLang="en-US" sz="1350"/>
          </a:p>
          <a:p>
            <a:endParaRPr lang="zh-CN" altLang="en-US" sz="1350"/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6505" y="831850"/>
            <a:ext cx="7560945" cy="309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</a:t>
            </a:r>
            <a:r>
              <a:rPr lang="zh-CN" altLang="en-US"/>
              <a:t>、四川传媒学院科研项目劳务费发放表（校外人员）：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    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350">
                <a:sym typeface="+mn-ea"/>
              </a:rPr>
              <a:t>      </a:t>
            </a:r>
            <a:r>
              <a:rPr sz="1350">
                <a:sym typeface="+mn-ea"/>
              </a:rPr>
              <a:t>说明：本校教职工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报销中，涉及有支付校外劳务费的，需要填写此表作为《四川传媒学院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报销单》的附件</a:t>
            </a:r>
            <a:r>
              <a:rPr>
                <a:sym typeface="+mn-ea"/>
              </a:rPr>
              <a:t>。</a:t>
            </a:r>
            <a:r>
              <a:rPr lang="zh-CN" altLang="en-US" sz="1350">
                <a:sym typeface="+mn-ea"/>
              </a:rPr>
              <a:t>      </a:t>
            </a:r>
            <a:r>
              <a:rPr lang="zh-CN">
                <a:sym typeface="+mn-ea"/>
              </a:rPr>
              <a:t>也就是说：需要支付校外专家的劳务费时，除了填</a:t>
            </a:r>
            <a:r>
              <a:rPr lang="zh-CN" altLang="en-US">
                <a:sym typeface="+mn-ea"/>
              </a:rPr>
              <a:t>四川传媒学院科研项目劳务费发放表，还需要填写</a:t>
            </a:r>
            <a:r>
              <a:rPr>
                <a:sym typeface="+mn-ea"/>
              </a:rPr>
              <a:t>四川传媒学院</a:t>
            </a:r>
            <a:r>
              <a:rPr lang="zh-CN">
                <a:sym typeface="+mn-ea"/>
              </a:rPr>
              <a:t>科研项目</a:t>
            </a:r>
            <a:r>
              <a:rPr>
                <a:sym typeface="+mn-ea"/>
              </a:rPr>
              <a:t>报销单</a:t>
            </a:r>
            <a:r>
              <a:rPr lang="zh-CN">
                <a:sym typeface="+mn-ea"/>
              </a:rPr>
              <a:t>，这是一套表。</a:t>
            </a:r>
            <a:endParaRPr lang="zh-CN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350">
                <a:sym typeface="+mn-ea"/>
              </a:rPr>
              <a:t> </a:t>
            </a:r>
            <a:endParaRPr lang="zh-CN" altLang="en-US" sz="1350"/>
          </a:p>
          <a:p>
            <a:endParaRPr lang="en-US" altLang="zh-CN" sz="1000"/>
          </a:p>
          <a:p>
            <a:r>
              <a:rPr lang="en-US" altLang="zh-CN" sz="1000">
                <a:solidFill>
                  <a:srgbClr val="FF0000"/>
                </a:solidFill>
              </a:rPr>
              <a:t>       </a:t>
            </a:r>
            <a:r>
              <a:rPr lang="en-US" altLang="zh-CN" sz="1350"/>
              <a:t>  表格很清楚，按照表格填写就OK。</a:t>
            </a:r>
            <a:r>
              <a:rPr lang="zh-CN" altLang="en-US" sz="1350"/>
              <a:t>发放表需要请人事处王处签字，再给人事处一张复印件，方便给专家申报个税。</a:t>
            </a:r>
            <a:endParaRPr lang="zh-CN" altLang="en-US" sz="1350"/>
          </a:p>
          <a:p>
            <a:endParaRPr lang="zh-CN" altLang="en-US" sz="1350"/>
          </a:p>
          <a:p>
            <a:r>
              <a:rPr lang="zh-CN" altLang="en-US" sz="1350"/>
              <a:t> </a:t>
            </a:r>
            <a:r>
              <a:rPr lang="en-US" altLang="zh-CN" sz="1350"/>
              <a:t>       </a:t>
            </a:r>
            <a:r>
              <a:rPr lang="zh-CN" altLang="en-US" sz="1350"/>
              <a:t>劳务报酬计算表</a:t>
            </a:r>
            <a:r>
              <a:rPr lang="en-US" sz="1350"/>
              <a:t>(</a:t>
            </a:r>
            <a:r>
              <a:rPr lang="zh-CN" altLang="en-US" sz="1350"/>
              <a:t>网上搜，劳务报酬个税计算器）</a:t>
            </a:r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6505" y="831850"/>
            <a:ext cx="75609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5</a:t>
            </a:r>
            <a:r>
              <a:rPr lang="zh-CN" altLang="en-US"/>
              <a:t>、四川传媒学院科研项目绩效工资发放表（校内人员）：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    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350">
                <a:sym typeface="+mn-ea"/>
              </a:rPr>
              <a:t>      </a:t>
            </a:r>
            <a:r>
              <a:rPr sz="1350">
                <a:sym typeface="+mn-ea"/>
              </a:rPr>
              <a:t>说明：本校教职工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报销中，涉及有支付校内绩效工资的，需要填写此表作为《四川传媒学院</a:t>
            </a:r>
            <a:r>
              <a:rPr lang="zh-CN" sz="1350">
                <a:sym typeface="+mn-ea"/>
              </a:rPr>
              <a:t>科研项目</a:t>
            </a:r>
            <a:r>
              <a:rPr sz="1350">
                <a:sym typeface="+mn-ea"/>
              </a:rPr>
              <a:t>报销单》的附件。</a:t>
            </a:r>
            <a:r>
              <a:rPr lang="zh-CN" altLang="en-US" sz="1350">
                <a:sym typeface="+mn-ea"/>
              </a:rPr>
              <a:t> </a:t>
            </a:r>
            <a:endParaRPr lang="zh-CN" altLang="en-US" sz="1350"/>
          </a:p>
          <a:p>
            <a:r>
              <a:rPr lang="zh-CN" altLang="en-US" sz="1000">
                <a:sym typeface="+mn-ea"/>
              </a:rPr>
              <a:t>  </a:t>
            </a:r>
            <a:r>
              <a:rPr lang="en-US" altLang="zh-CN" sz="1000">
                <a:sym typeface="+mn-ea"/>
              </a:rPr>
              <a:t>      </a:t>
            </a:r>
            <a:r>
              <a:rPr lang="en-US" altLang="zh-CN" sz="1350">
                <a:sym typeface="+mn-ea"/>
              </a:rPr>
              <a:t>也就是说：需要支付</a:t>
            </a:r>
            <a:r>
              <a:rPr lang="zh-CN" altLang="en-US" sz="1350">
                <a:sym typeface="+mn-ea"/>
              </a:rPr>
              <a:t>校内老师的绩效等工资</a:t>
            </a:r>
            <a:r>
              <a:rPr lang="en-US" altLang="zh-CN" sz="1350">
                <a:sym typeface="+mn-ea"/>
              </a:rPr>
              <a:t>时，除了填四川传媒学院</a:t>
            </a:r>
            <a:r>
              <a:rPr lang="zh-CN" altLang="en-US" sz="1350">
                <a:sym typeface="+mn-ea"/>
              </a:rPr>
              <a:t>科研项目绩效工资</a:t>
            </a:r>
            <a:r>
              <a:rPr lang="en-US" altLang="zh-CN" sz="1350">
                <a:sym typeface="+mn-ea"/>
              </a:rPr>
              <a:t>发放表</a:t>
            </a:r>
            <a:r>
              <a:rPr lang="zh-CN" altLang="en-US" sz="1350">
                <a:sym typeface="+mn-ea"/>
              </a:rPr>
              <a:t>外</a:t>
            </a:r>
            <a:r>
              <a:rPr lang="en-US" altLang="zh-CN" sz="1350">
                <a:sym typeface="+mn-ea"/>
              </a:rPr>
              <a:t>，还需要填写四川传媒学院</a:t>
            </a:r>
            <a:r>
              <a:rPr lang="zh-CN" altLang="en-US" sz="1350">
                <a:sym typeface="+mn-ea"/>
              </a:rPr>
              <a:t>科研项目</a:t>
            </a:r>
            <a:r>
              <a:rPr lang="en-US" altLang="zh-CN" sz="1350">
                <a:sym typeface="+mn-ea"/>
              </a:rPr>
              <a:t>报销单，这是一套表。</a:t>
            </a:r>
            <a:endParaRPr lang="en-US" altLang="zh-CN" sz="1350">
              <a:sym typeface="+mn-ea"/>
            </a:endParaRPr>
          </a:p>
          <a:p>
            <a:r>
              <a:rPr lang="en-US" altLang="zh-CN" sz="1350">
                <a:sym typeface="+mn-ea"/>
              </a:rPr>
              <a:t>       </a:t>
            </a:r>
            <a:endParaRPr lang="en-US" altLang="zh-CN" sz="1350">
              <a:sym typeface="+mn-ea"/>
            </a:endParaRPr>
          </a:p>
          <a:p>
            <a:endParaRPr lang="en-US" altLang="zh-CN" sz="1350"/>
          </a:p>
          <a:p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/>
              <a:t>     </a:t>
            </a:r>
            <a:endParaRPr lang="en-US" altLang="zh-CN" sz="1000">
              <a:solidFill>
                <a:srgbClr val="FF0000"/>
              </a:solidFill>
            </a:endParaRPr>
          </a:p>
          <a:p>
            <a:endParaRPr lang="en-US" altLang="zh-CN" sz="1000">
              <a:solidFill>
                <a:srgbClr val="FF0000"/>
              </a:solidFill>
            </a:endParaRPr>
          </a:p>
          <a:p>
            <a:r>
              <a:rPr lang="en-US" altLang="zh-CN" sz="1000">
                <a:solidFill>
                  <a:srgbClr val="FF0000"/>
                </a:solidFill>
              </a:rPr>
              <a:t>        </a:t>
            </a:r>
            <a:r>
              <a:rPr lang="en-US" altLang="zh-CN" sz="1350"/>
              <a:t>      </a:t>
            </a:r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1.0"/>
</p:tagLst>
</file>

<file path=ppt/tags/tag10.xml><?xml version="1.0" encoding="utf-8"?>
<p:tagLst xmlns:p="http://schemas.openxmlformats.org/presentationml/2006/main">
  <p:tag name="PA" val="v3.1.0"/>
</p:tagLst>
</file>

<file path=ppt/tags/tag11.xml><?xml version="1.0" encoding="utf-8"?>
<p:tagLst xmlns:p="http://schemas.openxmlformats.org/presentationml/2006/main">
  <p:tag name="PA" val="v3.1.0"/>
</p:tagLst>
</file>

<file path=ppt/tags/tag12.xml><?xml version="1.0" encoding="utf-8"?>
<p:tagLst xmlns:p="http://schemas.openxmlformats.org/presentationml/2006/main">
  <p:tag name="PA" val="v3.1.0"/>
</p:tagLst>
</file>

<file path=ppt/tags/tag13.xml><?xml version="1.0" encoding="utf-8"?>
<p:tagLst xmlns:p="http://schemas.openxmlformats.org/presentationml/2006/main">
  <p:tag name="PA" val="v3.1.0"/>
</p:tagLst>
</file>

<file path=ppt/tags/tag14.xml><?xml version="1.0" encoding="utf-8"?>
<p:tagLst xmlns:p="http://schemas.openxmlformats.org/presentationml/2006/main">
  <p:tag name="PA" val="v3.1.0"/>
</p:tagLst>
</file>

<file path=ppt/tags/tag15.xml><?xml version="1.0" encoding="utf-8"?>
<p:tagLst xmlns:p="http://schemas.openxmlformats.org/presentationml/2006/main">
  <p:tag name="PA" val="v3.1.0"/>
</p:tagLst>
</file>

<file path=ppt/tags/tag16.xml><?xml version="1.0" encoding="utf-8"?>
<p:tagLst xmlns:p="http://schemas.openxmlformats.org/presentationml/2006/main">
  <p:tag name="PA" val="v3.1.0"/>
</p:tagLst>
</file>

<file path=ppt/tags/tag17.xml><?xml version="1.0" encoding="utf-8"?>
<p:tagLst xmlns:p="http://schemas.openxmlformats.org/presentationml/2006/main">
  <p:tag name="PA" val="v3.1.0"/>
</p:tagLst>
</file>

<file path=ppt/tags/tag18.xml><?xml version="1.0" encoding="utf-8"?>
<p:tagLst xmlns:p="http://schemas.openxmlformats.org/presentationml/2006/main">
  <p:tag name="ISPRING_ULTRA_SCORM_COURSE_ID" val="66C22882-3A7D-471D-BA47-8B31B4C274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商业策划"/>
  <p:tag name="COMMONDATA" val="eyJoZGlkIjoiZDczYWQ4OTc4MDg1NTQ0NTExYTc4NDQ4ZTZiYmM5YTYifQ=="/>
  <p:tag name="KSO_WPP_MARK_KEY" val="49490282-901f-4f23-a415-4a095d7498ee"/>
</p:tagLst>
</file>

<file path=ppt/tags/tag2.xml><?xml version="1.0" encoding="utf-8"?>
<p:tagLst xmlns:p="http://schemas.openxmlformats.org/presentationml/2006/main">
  <p:tag name="PA" val="v3.1.0"/>
</p:tagLst>
</file>

<file path=ppt/tags/tag3.xml><?xml version="1.0" encoding="utf-8"?>
<p:tagLst xmlns:p="http://schemas.openxmlformats.org/presentationml/2006/main">
  <p:tag name="PA" val="v3.1.0"/>
</p:tagLst>
</file>

<file path=ppt/tags/tag4.xml><?xml version="1.0" encoding="utf-8"?>
<p:tagLst xmlns:p="http://schemas.openxmlformats.org/presentationml/2006/main">
  <p:tag name="PA" val="v3.1.0"/>
</p:tagLst>
</file>

<file path=ppt/tags/tag5.xml><?xml version="1.0" encoding="utf-8"?>
<p:tagLst xmlns:p="http://schemas.openxmlformats.org/presentationml/2006/main">
  <p:tag name="PA" val="v3.1.0"/>
</p:tagLst>
</file>

<file path=ppt/tags/tag6.xml><?xml version="1.0" encoding="utf-8"?>
<p:tagLst xmlns:p="http://schemas.openxmlformats.org/presentationml/2006/main">
  <p:tag name="PA" val="v3.1.0"/>
</p:tagLst>
</file>

<file path=ppt/tags/tag7.xml><?xml version="1.0" encoding="utf-8"?>
<p:tagLst xmlns:p="http://schemas.openxmlformats.org/presentationml/2006/main">
  <p:tag name="PA" val="v3.1.0"/>
</p:tagLst>
</file>

<file path=ppt/tags/tag8.xml><?xml version="1.0" encoding="utf-8"?>
<p:tagLst xmlns:p="http://schemas.openxmlformats.org/presentationml/2006/main">
  <p:tag name="KSO_WM_UNIT_TABLE_BEAUTIFY" val="smartTable{d7e11b9e-4711-4493-9578-901d19b51e22}"/>
  <p:tag name="TABLE_ENDDRAG_ORIGIN_RECT" val="320*184"/>
  <p:tag name="TABLE_ENDDRAG_RECT" val="299*177*320*184"/>
</p:tagLst>
</file>

<file path=ppt/tags/tag9.xml><?xml version="1.0" encoding="utf-8"?>
<p:tagLst xmlns:p="http://schemas.openxmlformats.org/presentationml/2006/main">
  <p:tag name="TABLE_ENDDRAG_ORIGIN_RECT" val="481*304"/>
  <p:tag name="TABLE_ENDDRAG_RECT" val="88*56*481*304"/>
</p:tagLst>
</file>

<file path=ppt/theme/theme1.xml><?xml version="1.0" encoding="utf-8"?>
<a:theme xmlns:a="http://schemas.openxmlformats.org/drawingml/2006/main" name="第一PPT，www.1ppt.com">
  <a:themeElements>
    <a:clrScheme name="蓝色沉稳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E79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jciwig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5777</Words>
  <Application>WPS 演示</Application>
  <PresentationFormat>全屏显示(16:9)</PresentationFormat>
  <Paragraphs>567</Paragraphs>
  <Slides>15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Arial Unicode MS</vt:lpstr>
      <vt:lpstr>Calibri Light</vt:lpstr>
      <vt:lpstr>方正宋刻本秀楷简体</vt:lpstr>
      <vt:lpstr>Agency FB</vt:lpstr>
      <vt:lpstr>Trebuchet MS</vt:lpstr>
      <vt:lpstr>Wingdings</vt:lpstr>
      <vt:lpstr>Arial</vt:lpstr>
      <vt:lpstr>Wingdings 2</vt:lpstr>
      <vt:lpstr>微软雅黑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</dc:title>
  <dc:creator>第一PPT</dc:creator>
  <cp:keywords>www.1ppt.com</cp:keywords>
  <dc:description>www.1ppt.com</dc:description>
  <cp:lastModifiedBy>半夏</cp:lastModifiedBy>
  <cp:revision>1838</cp:revision>
  <dcterms:created xsi:type="dcterms:W3CDTF">2016-04-24T15:52:00Z</dcterms:created>
  <dcterms:modified xsi:type="dcterms:W3CDTF">2025-08-13T07:51:09Z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4AC9DD9A13B0487FA1B21ACBC42A234A</vt:lpwstr>
  </property>
</Properties>
</file>